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9B88C02-9F87-476D-AA04-EE08BF09290F}"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B88C02-9F87-476D-AA04-EE08BF09290F}"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B88C02-9F87-476D-AA04-EE08BF09290F}"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B88C02-9F87-476D-AA04-EE08BF09290F}"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B88C02-9F87-476D-AA04-EE08BF09290F}"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B88C02-9F87-476D-AA04-EE08BF09290F}"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B88C02-9F87-476D-AA04-EE08BF09290F}" type="datetimeFigureOut">
              <a:rPr lang="en-US" smtClean="0"/>
              <a:pPr/>
              <a:t>5/10/2011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B88C02-9F87-476D-AA04-EE08BF09290F}" type="datetimeFigureOut">
              <a:rPr lang="en-US" smtClean="0"/>
              <a:pPr/>
              <a:t>5/10/2011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B88C02-9F87-476D-AA04-EE08BF09290F}" type="datetimeFigureOut">
              <a:rPr lang="en-US" smtClean="0"/>
              <a:pPr/>
              <a:t>5/10/2011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B88C02-9F87-476D-AA04-EE08BF09290F}"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B88C02-9F87-476D-AA04-EE08BF09290F}"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EF42A4-E180-42B5-B905-CC03B3CB92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B88C02-9F87-476D-AA04-EE08BF09290F}" type="datetimeFigureOut">
              <a:rPr lang="en-US" smtClean="0"/>
              <a:pPr/>
              <a:t>5/10/2011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EF42A4-E180-42B5-B905-CC03B3CB92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MYCOLOGY</a:t>
            </a:r>
            <a:endParaRPr lang="en-US" dirty="0"/>
          </a:p>
        </p:txBody>
      </p:sp>
      <p:sp>
        <p:nvSpPr>
          <p:cNvPr id="3" name="Subtitle 2"/>
          <p:cNvSpPr>
            <a:spLocks noGrp="1"/>
          </p:cNvSpPr>
          <p:nvPr>
            <p:ph type="subTitle" idx="1"/>
          </p:nvPr>
        </p:nvSpPr>
        <p:spPr/>
        <p:txBody>
          <a:bodyPr>
            <a:normAutofit fontScale="92500" lnSpcReduction="10000"/>
          </a:bodyPr>
          <a:lstStyle/>
          <a:p>
            <a:r>
              <a:rPr lang="en-US" dirty="0" smtClean="0"/>
              <a:t>There are thousand species of fungi. Most of them are saprophytes. Few species cause disease in man. Fungi are eukaryotic organisms.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Systemic (Endemic) Mycoses</a:t>
            </a:r>
            <a:endParaRPr lang="en-US" dirty="0"/>
          </a:p>
        </p:txBody>
      </p:sp>
      <p:sp>
        <p:nvSpPr>
          <p:cNvPr id="3" name="Content Placeholder 2"/>
          <p:cNvSpPr>
            <a:spLocks noGrp="1"/>
          </p:cNvSpPr>
          <p:nvPr>
            <p:ph idx="1"/>
          </p:nvPr>
        </p:nvSpPr>
        <p:spPr/>
        <p:txBody>
          <a:bodyPr/>
          <a:lstStyle/>
          <a:p>
            <a:r>
              <a:rPr lang="en-US" dirty="0" smtClean="0"/>
              <a:t>These infection result from inhalation of the spores of dimorphic fungi that have their saprophytic filamentous forms in the soil. Most lung infections are asymptomatic and self limited. In some patients, mainly </a:t>
            </a:r>
            <a:r>
              <a:rPr lang="en-US" dirty="0" err="1" smtClean="0"/>
              <a:t>immunocompromised</a:t>
            </a:r>
            <a:r>
              <a:rPr lang="en-US" dirty="0" smtClean="0"/>
              <a:t> patients, infection may disseminate to other organs and may be fatal. Infected persons do not transmit the disease to others.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Opportunistic </a:t>
            </a:r>
            <a:r>
              <a:rPr lang="en-US" dirty="0" err="1" smtClean="0"/>
              <a:t>Mucoses</a:t>
            </a:r>
            <a:r>
              <a:rPr lang="en-US" dirty="0" smtClean="0"/>
              <a:t/>
            </a:r>
            <a:br>
              <a:rPr lang="en-US" dirty="0" smtClean="0"/>
            </a:br>
            <a:r>
              <a:rPr lang="en-US" dirty="0" smtClean="0"/>
              <a:t>Candida</a:t>
            </a:r>
            <a:endParaRPr lang="en-US" dirty="0"/>
          </a:p>
        </p:txBody>
      </p:sp>
      <p:sp>
        <p:nvSpPr>
          <p:cNvPr id="3" name="Content Placeholder 2"/>
          <p:cNvSpPr>
            <a:spLocks noGrp="1"/>
          </p:cNvSpPr>
          <p:nvPr>
            <p:ph idx="1"/>
          </p:nvPr>
        </p:nvSpPr>
        <p:spPr/>
        <p:txBody>
          <a:bodyPr>
            <a:normAutofit lnSpcReduction="10000"/>
          </a:bodyPr>
          <a:lstStyle/>
          <a:p>
            <a:r>
              <a:rPr lang="en-US" dirty="0" smtClean="0"/>
              <a:t>Opportunistic fungi fail to induce disease in most persons. But can do so in those with impaired host defenses. </a:t>
            </a:r>
          </a:p>
          <a:p>
            <a:r>
              <a:rPr lang="en-US" i="1" dirty="0" smtClean="0"/>
              <a:t>Candida </a:t>
            </a:r>
            <a:r>
              <a:rPr lang="en-US" i="1" dirty="0" err="1" smtClean="0"/>
              <a:t>albicans</a:t>
            </a:r>
            <a:r>
              <a:rPr lang="en-US" dirty="0" smtClean="0"/>
              <a:t>, is the most important species of </a:t>
            </a:r>
            <a:r>
              <a:rPr lang="en-US" i="1" dirty="0" smtClean="0"/>
              <a:t>Candida, </a:t>
            </a:r>
            <a:r>
              <a:rPr lang="en-US" dirty="0" smtClean="0"/>
              <a:t>gram positive oval budding yeast produce </a:t>
            </a:r>
            <a:r>
              <a:rPr lang="en-US" dirty="0" err="1" smtClean="0"/>
              <a:t>pseudohyphae</a:t>
            </a:r>
            <a:r>
              <a:rPr lang="en-US" i="1" dirty="0" smtClean="0"/>
              <a:t>. </a:t>
            </a:r>
            <a:r>
              <a:rPr lang="en-US" dirty="0" smtClean="0"/>
              <a:t>It is part of the normal flora of mucous membranes of the upper respiratory, gastrointestinal, and female genital tract.</a:t>
            </a:r>
            <a:endParaRPr lang="en-US"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infection</a:t>
            </a:r>
            <a:endParaRPr lang="en-US" dirty="0"/>
          </a:p>
        </p:txBody>
      </p:sp>
      <p:sp>
        <p:nvSpPr>
          <p:cNvPr id="3" name="Content Placeholder 2"/>
          <p:cNvSpPr>
            <a:spLocks noGrp="1"/>
          </p:cNvSpPr>
          <p:nvPr>
            <p:ph idx="1"/>
          </p:nvPr>
        </p:nvSpPr>
        <p:spPr/>
        <p:txBody>
          <a:bodyPr/>
          <a:lstStyle/>
          <a:p>
            <a:r>
              <a:rPr lang="en-US" dirty="0" smtClean="0"/>
              <a:t>1- In mouth, overgrowth of </a:t>
            </a:r>
            <a:r>
              <a:rPr lang="en-US" i="1" dirty="0"/>
              <a:t>C</a:t>
            </a:r>
            <a:r>
              <a:rPr lang="en-US" i="1" dirty="0" smtClean="0"/>
              <a:t>andida</a:t>
            </a:r>
            <a:r>
              <a:rPr lang="en-US" dirty="0" smtClean="0"/>
              <a:t> produces white patches i.e. oral thrush or </a:t>
            </a:r>
            <a:r>
              <a:rPr lang="en-US" dirty="0" err="1" smtClean="0"/>
              <a:t>moniliasis</a:t>
            </a:r>
            <a:r>
              <a:rPr lang="en-US" dirty="0" smtClean="0"/>
              <a:t>.</a:t>
            </a:r>
          </a:p>
          <a:p>
            <a:r>
              <a:rPr lang="en-US" dirty="0" smtClean="0"/>
              <a:t>2- </a:t>
            </a:r>
            <a:r>
              <a:rPr lang="en-US" dirty="0" err="1" smtClean="0"/>
              <a:t>Vulvovaginitis</a:t>
            </a:r>
            <a:r>
              <a:rPr lang="en-US" dirty="0" smtClean="0"/>
              <a:t> with itching and discharge which is favored by  high pH, diabetes, or prolonged use of antibiotics.</a:t>
            </a:r>
          </a:p>
          <a:p>
            <a:r>
              <a:rPr lang="en-US" dirty="0" smtClean="0"/>
              <a:t>3- Skin invasion occurs in moist warm, moist areas, as </a:t>
            </a:r>
            <a:r>
              <a:rPr lang="en-US" dirty="0" err="1" smtClean="0"/>
              <a:t>axilla</a:t>
            </a:r>
            <a:r>
              <a:rPr lang="en-US" dirty="0" smtClean="0"/>
              <a:t>, most common infection s are among obese and </a:t>
            </a:r>
            <a:r>
              <a:rPr lang="en-US" dirty="0" err="1" smtClean="0"/>
              <a:t>diabe</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229600" cy="6172200"/>
          </a:xfrm>
        </p:spPr>
        <p:txBody>
          <a:bodyPr/>
          <a:lstStyle/>
          <a:p>
            <a:r>
              <a:rPr lang="en-US" dirty="0" smtClean="0"/>
              <a:t>4- Nails become involved when repeatedly immersed in water, as in persons involved in dish washing. Painful redness and swelling of nail </a:t>
            </a:r>
            <a:r>
              <a:rPr lang="en-US" dirty="0" err="1" smtClean="0"/>
              <a:t>folds,thickening</a:t>
            </a:r>
            <a:r>
              <a:rPr lang="en-US" dirty="0" smtClean="0"/>
              <a:t> and loss of nail i.e. </a:t>
            </a:r>
            <a:r>
              <a:rPr lang="en-US" dirty="0" err="1" smtClean="0"/>
              <a:t>paronychia</a:t>
            </a:r>
            <a:r>
              <a:rPr lang="en-US" dirty="0" smtClean="0"/>
              <a:t>.</a:t>
            </a:r>
          </a:p>
          <a:p>
            <a:r>
              <a:rPr lang="en-US" dirty="0" smtClean="0"/>
              <a:t>5- Candida may disseminate to </a:t>
            </a:r>
            <a:r>
              <a:rPr lang="en-US" dirty="0" err="1" smtClean="0"/>
              <a:t>manyorgans</a:t>
            </a:r>
            <a:r>
              <a:rPr lang="en-US" dirty="0" smtClean="0"/>
              <a:t> o cause chronic </a:t>
            </a:r>
            <a:r>
              <a:rPr lang="en-US" dirty="0" err="1" smtClean="0"/>
              <a:t>mucocutaneous</a:t>
            </a:r>
            <a:r>
              <a:rPr lang="en-US" dirty="0" smtClean="0"/>
              <a:t> </a:t>
            </a:r>
            <a:r>
              <a:rPr lang="en-US" dirty="0" err="1" smtClean="0"/>
              <a:t>candidiasis</a:t>
            </a:r>
            <a:r>
              <a:rPr lang="en-US" dirty="0" smtClean="0"/>
              <a:t> specially in debilitated </a:t>
            </a:r>
            <a:r>
              <a:rPr lang="en-US" dirty="0" err="1" smtClean="0"/>
              <a:t>childeren</a:t>
            </a:r>
            <a:r>
              <a:rPr lang="en-US" dirty="0" smtClean="0"/>
              <a:t>, </a:t>
            </a:r>
            <a:r>
              <a:rPr lang="en-US" dirty="0" err="1" smtClean="0"/>
              <a:t>diabetics,immunosuppressed</a:t>
            </a:r>
            <a:r>
              <a:rPr lang="en-US" dirty="0" smtClean="0"/>
              <a:t> patients or drug addicts.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Aspergillosis</a:t>
            </a:r>
            <a:endParaRPr lang="en-US" dirty="0"/>
          </a:p>
        </p:txBody>
      </p:sp>
      <p:sp>
        <p:nvSpPr>
          <p:cNvPr id="3" name="Content Placeholder 2"/>
          <p:cNvSpPr>
            <a:spLocks noGrp="1"/>
          </p:cNvSpPr>
          <p:nvPr>
            <p:ph idx="1"/>
          </p:nvPr>
        </p:nvSpPr>
        <p:spPr/>
        <p:txBody>
          <a:bodyPr/>
          <a:lstStyle/>
          <a:p>
            <a:r>
              <a:rPr lang="en-US" dirty="0" smtClean="0"/>
              <a:t>It is a saprophytic mold. </a:t>
            </a:r>
            <a:r>
              <a:rPr lang="en-US" i="1" dirty="0" err="1" smtClean="0"/>
              <a:t>A.fumigatus</a:t>
            </a:r>
            <a:r>
              <a:rPr lang="en-US" i="1" dirty="0" smtClean="0"/>
              <a:t> </a:t>
            </a:r>
            <a:r>
              <a:rPr lang="en-US" dirty="0" smtClean="0"/>
              <a:t>is the most important human pathogen. </a:t>
            </a:r>
            <a:r>
              <a:rPr lang="en-US" i="1" dirty="0" err="1" smtClean="0"/>
              <a:t>A.flavus</a:t>
            </a:r>
            <a:r>
              <a:rPr lang="en-US" i="1" dirty="0" smtClean="0"/>
              <a:t> </a:t>
            </a:r>
            <a:r>
              <a:rPr lang="en-US" dirty="0" smtClean="0"/>
              <a:t>and </a:t>
            </a:r>
            <a:r>
              <a:rPr lang="en-US" i="1" dirty="0" err="1" smtClean="0"/>
              <a:t>A.niger</a:t>
            </a:r>
            <a:r>
              <a:rPr lang="en-US" i="1" dirty="0" smtClean="0"/>
              <a:t> </a:t>
            </a:r>
            <a:r>
              <a:rPr lang="en-US" dirty="0" smtClean="0"/>
              <a:t>may be involved. Infection occurs by inhalation of the spores(conidia). </a:t>
            </a:r>
            <a:endParaRPr lang="en-US"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Conditions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1- Allergy in atopic individuals e.g. asthma.</a:t>
            </a:r>
          </a:p>
          <a:p>
            <a:r>
              <a:rPr lang="en-US" dirty="0" smtClean="0"/>
              <a:t>2- </a:t>
            </a:r>
            <a:r>
              <a:rPr lang="en-US" dirty="0" err="1"/>
              <a:t>A</a:t>
            </a:r>
            <a:r>
              <a:rPr lang="en-US" dirty="0" err="1" smtClean="0"/>
              <a:t>spergilloma</a:t>
            </a:r>
            <a:r>
              <a:rPr lang="en-US" dirty="0" smtClean="0"/>
              <a:t>(fungus ball) which is due to growth of the fungus inside lung cavities specially those caused by tuberculosis.</a:t>
            </a:r>
          </a:p>
          <a:p>
            <a:r>
              <a:rPr lang="en-US" dirty="0" smtClean="0"/>
              <a:t>3- Invasive </a:t>
            </a:r>
            <a:r>
              <a:rPr lang="en-US" dirty="0" err="1" smtClean="0"/>
              <a:t>aspergilosis</a:t>
            </a:r>
            <a:r>
              <a:rPr lang="en-US" dirty="0" smtClean="0"/>
              <a:t> affects mainly the </a:t>
            </a:r>
            <a:r>
              <a:rPr lang="en-US" dirty="0" err="1" smtClean="0"/>
              <a:t>immunocompromised</a:t>
            </a:r>
            <a:r>
              <a:rPr lang="en-US" dirty="0" smtClean="0"/>
              <a:t> persons causing acute pneumonic process with or without dissemination.</a:t>
            </a:r>
          </a:p>
          <a:p>
            <a:r>
              <a:rPr lang="en-US" dirty="0" smtClean="0"/>
              <a:t>4- </a:t>
            </a:r>
            <a:r>
              <a:rPr lang="en-US" dirty="0" err="1" smtClean="0"/>
              <a:t>Aflatoxin</a:t>
            </a:r>
            <a:r>
              <a:rPr lang="en-US" dirty="0" smtClean="0"/>
              <a:t> production in spoiled grains. It is </a:t>
            </a:r>
            <a:r>
              <a:rPr lang="en-US" dirty="0" err="1" smtClean="0"/>
              <a:t>hepatotoxic</a:t>
            </a:r>
            <a:r>
              <a:rPr lang="en-US" dirty="0" smtClean="0"/>
              <a:t> and carcinogenic.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I-Morphological classification </a:t>
            </a:r>
            <a:endParaRPr lang="en-US" dirty="0"/>
          </a:p>
        </p:txBody>
      </p:sp>
      <p:sp>
        <p:nvSpPr>
          <p:cNvPr id="3" name="Content Placeholder 2"/>
          <p:cNvSpPr>
            <a:spLocks noGrp="1"/>
          </p:cNvSpPr>
          <p:nvPr>
            <p:ph idx="1"/>
          </p:nvPr>
        </p:nvSpPr>
        <p:spPr/>
        <p:txBody>
          <a:bodyPr>
            <a:normAutofit lnSpcReduction="10000"/>
          </a:bodyPr>
          <a:lstStyle/>
          <a:p>
            <a:r>
              <a:rPr lang="en-US" dirty="0" smtClean="0"/>
              <a:t>1- yeast: these are oval or round cells. Reproduce by budding ( </a:t>
            </a:r>
            <a:r>
              <a:rPr lang="en-US" i="1" dirty="0" smtClean="0"/>
              <a:t>Candida</a:t>
            </a:r>
            <a:r>
              <a:rPr lang="en-US" dirty="0" smtClean="0"/>
              <a:t> and </a:t>
            </a:r>
            <a:r>
              <a:rPr lang="en-US" i="1" dirty="0" smtClean="0"/>
              <a:t>Cryptococcus </a:t>
            </a:r>
            <a:r>
              <a:rPr lang="en-US" i="1" dirty="0" err="1" smtClean="0"/>
              <a:t>neoformans</a:t>
            </a:r>
            <a:r>
              <a:rPr lang="en-US" dirty="0" smtClean="0"/>
              <a:t>).</a:t>
            </a:r>
          </a:p>
          <a:p>
            <a:r>
              <a:rPr lang="en-US" dirty="0" smtClean="0"/>
              <a:t>2- Filamentous fungi: these are branching filaments (</a:t>
            </a:r>
            <a:r>
              <a:rPr lang="en-US" dirty="0" err="1" smtClean="0"/>
              <a:t>hyphae</a:t>
            </a:r>
            <a:r>
              <a:rPr lang="en-US" dirty="0" smtClean="0"/>
              <a:t>) which may be </a:t>
            </a:r>
            <a:r>
              <a:rPr lang="en-US" dirty="0" err="1" smtClean="0"/>
              <a:t>septate</a:t>
            </a:r>
            <a:r>
              <a:rPr lang="en-US" dirty="0" smtClean="0"/>
              <a:t> or non-</a:t>
            </a:r>
            <a:r>
              <a:rPr lang="en-US" dirty="0" err="1" smtClean="0"/>
              <a:t>septate</a:t>
            </a:r>
            <a:r>
              <a:rPr lang="en-US" dirty="0" smtClean="0"/>
              <a:t>. </a:t>
            </a:r>
          </a:p>
          <a:p>
            <a:r>
              <a:rPr lang="en-US" dirty="0" smtClean="0"/>
              <a:t>3- Dimorphic fungi: Occur in 2 forms, a yeast form in tissues or when grown at 37C, and a filamentous form when grown at 22C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 Clinical classification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1- superficial mycoses: </a:t>
            </a:r>
          </a:p>
          <a:p>
            <a:pPr>
              <a:buNone/>
            </a:pPr>
            <a:r>
              <a:rPr lang="en-US" dirty="0"/>
              <a:t> </a:t>
            </a:r>
            <a:r>
              <a:rPr lang="en-US" dirty="0" smtClean="0"/>
              <a:t>   These are fungal infections that are confined to the stratum </a:t>
            </a:r>
            <a:r>
              <a:rPr lang="en-US" dirty="0" err="1" smtClean="0"/>
              <a:t>corneum</a:t>
            </a:r>
            <a:r>
              <a:rPr lang="en-US" dirty="0" smtClean="0"/>
              <a:t> without tissue invasion e.g. </a:t>
            </a:r>
            <a:r>
              <a:rPr lang="en-US" dirty="0" err="1" smtClean="0"/>
              <a:t>tinea</a:t>
            </a:r>
            <a:r>
              <a:rPr lang="en-US" dirty="0" smtClean="0"/>
              <a:t> </a:t>
            </a:r>
            <a:r>
              <a:rPr lang="en-US" dirty="0" err="1" smtClean="0"/>
              <a:t>versicolor</a:t>
            </a:r>
            <a:r>
              <a:rPr lang="en-US" dirty="0" smtClean="0"/>
              <a:t> and </a:t>
            </a:r>
            <a:r>
              <a:rPr lang="en-US" dirty="0" err="1" smtClean="0"/>
              <a:t>tinea</a:t>
            </a:r>
            <a:r>
              <a:rPr lang="en-US" dirty="0" smtClean="0"/>
              <a:t> </a:t>
            </a:r>
            <a:r>
              <a:rPr lang="en-US" dirty="0" err="1" smtClean="0"/>
              <a:t>nigra</a:t>
            </a:r>
            <a:r>
              <a:rPr lang="en-US" dirty="0" smtClean="0"/>
              <a:t>.</a:t>
            </a:r>
          </a:p>
          <a:p>
            <a:r>
              <a:rPr lang="en-US" dirty="0" smtClean="0"/>
              <a:t>2- </a:t>
            </a:r>
            <a:r>
              <a:rPr lang="en-US" dirty="0" err="1" smtClean="0"/>
              <a:t>Cutaneous</a:t>
            </a:r>
            <a:r>
              <a:rPr lang="en-US" dirty="0" smtClean="0"/>
              <a:t> mycoses:  </a:t>
            </a:r>
          </a:p>
          <a:p>
            <a:pPr>
              <a:buNone/>
            </a:pPr>
            <a:r>
              <a:rPr lang="en-US" dirty="0" smtClean="0"/>
              <a:t>     Fungal infection that involve the skin, nail or hair with tissue destruction and e.g. </a:t>
            </a:r>
            <a:r>
              <a:rPr lang="en-US" dirty="0" err="1" smtClean="0"/>
              <a:t>dermatophytes</a:t>
            </a:r>
            <a:r>
              <a:rPr lang="en-US" dirty="0" smtClean="0"/>
              <a:t> and coetaneous </a:t>
            </a:r>
            <a:r>
              <a:rPr lang="en-US" dirty="0" err="1" smtClean="0"/>
              <a:t>candidiasis</a:t>
            </a:r>
            <a:r>
              <a:rPr lang="en-US" dirty="0" smtClean="0"/>
              <a:t>.</a:t>
            </a:r>
          </a:p>
          <a:p>
            <a:pPr>
              <a:buNone/>
            </a:pPr>
            <a:r>
              <a:rPr lang="en-US" dirty="0" smtClean="0"/>
              <a:t>.  3- Subcutaneous mycoses: infection confined to the subcutaneous tissue without dissemination to distinct sites e.g. </a:t>
            </a:r>
            <a:r>
              <a:rPr lang="en-US" dirty="0" err="1" smtClean="0"/>
              <a:t>mycetoma</a:t>
            </a:r>
            <a:r>
              <a:rPr lang="en-US" dirty="0" smtClean="0"/>
              <a:t> </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85000" lnSpcReduction="10000"/>
          </a:bodyPr>
          <a:lstStyle/>
          <a:p>
            <a:r>
              <a:rPr lang="en-US" dirty="0" smtClean="0"/>
              <a:t>4- Systemic(endemic) mycoses:</a:t>
            </a:r>
          </a:p>
          <a:p>
            <a:pPr>
              <a:buNone/>
            </a:pPr>
            <a:r>
              <a:rPr lang="en-US" dirty="0"/>
              <a:t> </a:t>
            </a:r>
            <a:r>
              <a:rPr lang="en-US" dirty="0" smtClean="0"/>
              <a:t>   are primary pulmonary lesions that may disseminate to any organ mainly in </a:t>
            </a:r>
            <a:r>
              <a:rPr lang="en-US" dirty="0" err="1" smtClean="0"/>
              <a:t>immunocompromised</a:t>
            </a:r>
            <a:r>
              <a:rPr lang="en-US" dirty="0" smtClean="0"/>
              <a:t> patients, caused by dimorphic fungi.</a:t>
            </a:r>
          </a:p>
          <a:p>
            <a:pPr>
              <a:buNone/>
            </a:pPr>
            <a:r>
              <a:rPr lang="en-US" dirty="0"/>
              <a:t> </a:t>
            </a:r>
            <a:r>
              <a:rPr lang="en-US" dirty="0" smtClean="0"/>
              <a:t>.  5- Opportunistic mycoses:</a:t>
            </a:r>
          </a:p>
          <a:p>
            <a:pPr>
              <a:buNone/>
            </a:pPr>
            <a:r>
              <a:rPr lang="en-US" dirty="0"/>
              <a:t> </a:t>
            </a:r>
            <a:r>
              <a:rPr lang="en-US" dirty="0" smtClean="0"/>
              <a:t>    e.g. systemic </a:t>
            </a:r>
            <a:r>
              <a:rPr lang="en-US" dirty="0" err="1" smtClean="0"/>
              <a:t>candidiasis</a:t>
            </a:r>
            <a:r>
              <a:rPr lang="en-US" dirty="0" smtClean="0"/>
              <a:t>, </a:t>
            </a:r>
            <a:r>
              <a:rPr lang="en-US" dirty="0" err="1" smtClean="0"/>
              <a:t>aspergillosis</a:t>
            </a:r>
            <a:r>
              <a:rPr lang="en-US" dirty="0" smtClean="0"/>
              <a:t> and </a:t>
            </a:r>
            <a:r>
              <a:rPr lang="en-US" dirty="0" err="1" smtClean="0"/>
              <a:t>mucor</a:t>
            </a:r>
            <a:r>
              <a:rPr lang="en-US" dirty="0" smtClean="0"/>
              <a:t> mycoses.</a:t>
            </a:r>
          </a:p>
          <a:p>
            <a:pPr>
              <a:buNone/>
            </a:pPr>
            <a:endParaRPr lang="en-US" dirty="0"/>
          </a:p>
          <a:p>
            <a:pPr>
              <a:buNone/>
            </a:pPr>
            <a:r>
              <a:rPr lang="en-US" dirty="0" smtClean="0"/>
              <a:t>     In addition to the above mentioned </a:t>
            </a:r>
            <a:r>
              <a:rPr lang="en-US" dirty="0" err="1" smtClean="0"/>
              <a:t>mycotic</a:t>
            </a:r>
            <a:r>
              <a:rPr lang="en-US" dirty="0" smtClean="0"/>
              <a:t> infections there are two other kinds of fungal diseases:</a:t>
            </a:r>
          </a:p>
          <a:p>
            <a:pPr>
              <a:buNone/>
            </a:pPr>
            <a:r>
              <a:rPr lang="en-US" dirty="0" smtClean="0"/>
              <a:t>A- Allergies to fungal spores, particularly those of </a:t>
            </a:r>
            <a:r>
              <a:rPr lang="en-US" i="1" dirty="0" err="1" smtClean="0"/>
              <a:t>Aspergillus</a:t>
            </a:r>
            <a:r>
              <a:rPr lang="en-US" dirty="0" smtClean="0"/>
              <a:t>, </a:t>
            </a:r>
            <a:r>
              <a:rPr lang="en-US" i="1" dirty="0" err="1" smtClean="0"/>
              <a:t>Alternaria</a:t>
            </a:r>
            <a:r>
              <a:rPr lang="en-US" dirty="0" smtClean="0"/>
              <a:t> and others. Mainly type I hypersensitivity reactions as bronchial asthma, </a:t>
            </a:r>
            <a:r>
              <a:rPr lang="en-US" dirty="0" err="1" smtClean="0"/>
              <a:t>urticaria</a:t>
            </a:r>
            <a:r>
              <a:rPr lang="en-US" dirty="0" smtClean="0"/>
              <a:t>……etc.  </a:t>
            </a:r>
          </a:p>
          <a:p>
            <a:pPr>
              <a:buNone/>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92500" lnSpcReduction="20000"/>
          </a:bodyPr>
          <a:lstStyle/>
          <a:p>
            <a:r>
              <a:rPr lang="en-US" dirty="0" err="1" smtClean="0"/>
              <a:t>Mycotoxins</a:t>
            </a:r>
            <a:r>
              <a:rPr lang="en-US" dirty="0" smtClean="0"/>
              <a:t>: These are diseases due to consumption of food </a:t>
            </a:r>
            <a:r>
              <a:rPr lang="en-US" dirty="0" err="1" smtClean="0"/>
              <a:t>cotaninig</a:t>
            </a:r>
            <a:r>
              <a:rPr lang="en-US" dirty="0" smtClean="0"/>
              <a:t> fungal </a:t>
            </a:r>
            <a:r>
              <a:rPr lang="en-US" dirty="0" err="1" smtClean="0"/>
              <a:t>toxins.e.g</a:t>
            </a:r>
            <a:r>
              <a:rPr lang="en-US" dirty="0" smtClean="0"/>
              <a:t>.</a:t>
            </a:r>
          </a:p>
          <a:p>
            <a:pPr>
              <a:buNone/>
            </a:pPr>
            <a:r>
              <a:rPr lang="en-US" dirty="0"/>
              <a:t> </a:t>
            </a:r>
            <a:r>
              <a:rPr lang="en-US" dirty="0" smtClean="0"/>
              <a:t>  - </a:t>
            </a:r>
            <a:r>
              <a:rPr lang="en-US" dirty="0" err="1" smtClean="0"/>
              <a:t>mycotoxicosis</a:t>
            </a:r>
            <a:r>
              <a:rPr lang="en-US" dirty="0" smtClean="0"/>
              <a:t> that occurs after eating mushrooms which produce potent </a:t>
            </a:r>
            <a:r>
              <a:rPr lang="en-US" dirty="0" err="1" smtClean="0"/>
              <a:t>hepatotoxins</a:t>
            </a:r>
            <a:r>
              <a:rPr lang="en-US" dirty="0" smtClean="0"/>
              <a:t>.</a:t>
            </a:r>
          </a:p>
          <a:p>
            <a:pPr>
              <a:buNone/>
            </a:pPr>
            <a:r>
              <a:rPr lang="en-US" dirty="0"/>
              <a:t> </a:t>
            </a:r>
            <a:r>
              <a:rPr lang="en-US" dirty="0" smtClean="0"/>
              <a:t>   - </a:t>
            </a:r>
            <a:r>
              <a:rPr lang="en-US" dirty="0" err="1" smtClean="0"/>
              <a:t>ergotism</a:t>
            </a:r>
            <a:r>
              <a:rPr lang="en-US" dirty="0" smtClean="0"/>
              <a:t>, is caused by the mold </a:t>
            </a:r>
            <a:r>
              <a:rPr lang="en-US" i="1" dirty="0" err="1" smtClean="0"/>
              <a:t>Claviceps</a:t>
            </a:r>
            <a:r>
              <a:rPr lang="en-US" dirty="0" smtClean="0"/>
              <a:t> </a:t>
            </a:r>
            <a:r>
              <a:rPr lang="en-US" i="1" dirty="0" err="1" smtClean="0"/>
              <a:t>purpurea</a:t>
            </a:r>
            <a:r>
              <a:rPr lang="en-US" i="1" dirty="0" smtClean="0"/>
              <a:t> </a:t>
            </a:r>
            <a:r>
              <a:rPr lang="en-US" dirty="0" smtClean="0"/>
              <a:t>which infect grains and produce alkaloids( ergotamine and lysergic acid diethylamide LSD).</a:t>
            </a:r>
          </a:p>
          <a:p>
            <a:pPr>
              <a:buNone/>
            </a:pPr>
            <a:r>
              <a:rPr lang="en-US" dirty="0" smtClean="0"/>
              <a:t>Other toxins ingested with spoiled grains and peanuts are the </a:t>
            </a:r>
            <a:r>
              <a:rPr lang="en-US" dirty="0" err="1" smtClean="0"/>
              <a:t>aflatoxins</a:t>
            </a:r>
            <a:r>
              <a:rPr lang="en-US" dirty="0" smtClean="0"/>
              <a:t> which are metabolized in the liver to </a:t>
            </a:r>
            <a:r>
              <a:rPr lang="en-US" dirty="0" err="1" smtClean="0"/>
              <a:t>epoxide</a:t>
            </a:r>
            <a:r>
              <a:rPr lang="en-US" dirty="0" smtClean="0"/>
              <a:t>, a potent carcinogen .</a:t>
            </a:r>
          </a:p>
          <a:p>
            <a:pPr>
              <a:buNone/>
            </a:pPr>
            <a:r>
              <a:rPr lang="en-US" dirty="0" err="1" smtClean="0"/>
              <a:t>Aflatoxins</a:t>
            </a:r>
            <a:r>
              <a:rPr lang="en-US" dirty="0" smtClean="0"/>
              <a:t> are </a:t>
            </a:r>
            <a:r>
              <a:rPr lang="en-US" dirty="0" err="1" smtClean="0"/>
              <a:t>coumarin</a:t>
            </a:r>
            <a:r>
              <a:rPr lang="en-US" dirty="0" smtClean="0"/>
              <a:t> derivatives produced by </a:t>
            </a:r>
            <a:r>
              <a:rPr lang="en-US" i="1" dirty="0" err="1"/>
              <a:t>A</a:t>
            </a:r>
            <a:r>
              <a:rPr lang="en-US" i="1" dirty="0" err="1" smtClean="0"/>
              <a:t>spergillus</a:t>
            </a:r>
            <a:r>
              <a:rPr lang="en-US" dirty="0" smtClean="0"/>
              <a:t> </a:t>
            </a:r>
            <a:r>
              <a:rPr lang="en-US" i="1" dirty="0" err="1" smtClean="0"/>
              <a:t>flavus</a:t>
            </a:r>
            <a:r>
              <a:rPr lang="en-US" dirty="0" smtClean="0"/>
              <a:t>, are </a:t>
            </a:r>
            <a:r>
              <a:rPr lang="en-US" dirty="0" err="1" smtClean="0"/>
              <a:t>hepatotoxic</a:t>
            </a:r>
            <a:r>
              <a:rPr lang="en-US" dirty="0" smtClean="0"/>
              <a:t>, causing </a:t>
            </a:r>
            <a:r>
              <a:rPr lang="en-US" dirty="0" err="1" smtClean="0"/>
              <a:t>hepatocarcinoma</a:t>
            </a:r>
            <a:r>
              <a:rPr lang="en-US" dirty="0" smtClean="0"/>
              <a:t> in man.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Superficial Mycoses</a:t>
            </a:r>
            <a:br>
              <a:rPr lang="en-US" dirty="0" smtClean="0"/>
            </a:br>
            <a:r>
              <a:rPr lang="en-US" dirty="0" err="1" smtClean="0"/>
              <a:t>Tinea</a:t>
            </a:r>
            <a:r>
              <a:rPr lang="en-US" dirty="0" smtClean="0"/>
              <a:t> </a:t>
            </a:r>
            <a:r>
              <a:rPr lang="en-US" dirty="0" err="1" smtClean="0"/>
              <a:t>Versicolor</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It is a superficial chronic skin infection of the stratum </a:t>
            </a:r>
            <a:r>
              <a:rPr lang="en-US" dirty="0" err="1" smtClean="0"/>
              <a:t>corneum</a:t>
            </a:r>
            <a:r>
              <a:rPr lang="en-US" dirty="0" smtClean="0"/>
              <a:t>, characterized by superficial brownish scaly areas on light –</a:t>
            </a:r>
            <a:r>
              <a:rPr lang="en-US" dirty="0" err="1" smtClean="0"/>
              <a:t>skinnedpersons</a:t>
            </a:r>
            <a:r>
              <a:rPr lang="en-US" dirty="0" smtClean="0"/>
              <a:t> </a:t>
            </a:r>
          </a:p>
          <a:p>
            <a:pPr>
              <a:buNone/>
            </a:pPr>
            <a:r>
              <a:rPr lang="en-US" dirty="0"/>
              <a:t> </a:t>
            </a:r>
            <a:r>
              <a:rPr lang="en-US" dirty="0" smtClean="0"/>
              <a:t> and lighter(</a:t>
            </a:r>
            <a:r>
              <a:rPr lang="en-US" dirty="0" err="1" smtClean="0"/>
              <a:t>depigmented</a:t>
            </a:r>
            <a:r>
              <a:rPr lang="en-US" dirty="0" smtClean="0"/>
              <a:t>) area on dark-skinned persons. It has a world wide distribution and is caused by </a:t>
            </a:r>
            <a:r>
              <a:rPr lang="en-US" i="1" dirty="0" err="1" smtClean="0"/>
              <a:t>Malassezia</a:t>
            </a:r>
            <a:r>
              <a:rPr lang="en-US" i="1" dirty="0" smtClean="0"/>
              <a:t> </a:t>
            </a:r>
            <a:r>
              <a:rPr lang="en-US" i="1" dirty="0" err="1" smtClean="0"/>
              <a:t>furfur</a:t>
            </a:r>
            <a:r>
              <a:rPr lang="en-US" i="1" dirty="0" smtClean="0"/>
              <a:t> </a:t>
            </a:r>
            <a:r>
              <a:rPr lang="en-US" dirty="0" smtClean="0"/>
              <a:t>and is of cosmetic importance.</a:t>
            </a:r>
          </a:p>
          <a:p>
            <a:pPr>
              <a:buNone/>
            </a:pPr>
            <a:r>
              <a:rPr lang="en-US" dirty="0"/>
              <a:t> </a:t>
            </a:r>
            <a:r>
              <a:rPr lang="en-US" dirty="0" smtClean="0"/>
              <a:t>  KOH preparations of skin scales shows short thick </a:t>
            </a:r>
            <a:r>
              <a:rPr lang="en-US" dirty="0" err="1" smtClean="0"/>
              <a:t>septate</a:t>
            </a:r>
            <a:r>
              <a:rPr lang="en-US" dirty="0" smtClean="0"/>
              <a:t> </a:t>
            </a:r>
            <a:r>
              <a:rPr lang="en-US" dirty="0" err="1" smtClean="0"/>
              <a:t>hyphae</a:t>
            </a:r>
            <a:r>
              <a:rPr lang="en-US" dirty="0" smtClean="0"/>
              <a:t> and clusters of budding yeast cells. Lesions tend to recur and permanent  cure is difficult to achieve.</a:t>
            </a:r>
          </a:p>
          <a:p>
            <a:pPr>
              <a:buNone/>
            </a:pPr>
            <a:endParaRPr lang="en-US" dirty="0" smtClean="0"/>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Coetaneous Mycoses</a:t>
            </a:r>
            <a:br>
              <a:rPr lang="en-US" dirty="0" smtClean="0"/>
            </a:br>
            <a:r>
              <a:rPr lang="en-US" dirty="0" err="1" smtClean="0"/>
              <a:t>Dermatophytes</a:t>
            </a:r>
            <a:endParaRPr lang="en-US" dirty="0"/>
          </a:p>
        </p:txBody>
      </p:sp>
      <p:sp>
        <p:nvSpPr>
          <p:cNvPr id="3" name="Content Placeholder 2"/>
          <p:cNvSpPr>
            <a:spLocks noGrp="1"/>
          </p:cNvSpPr>
          <p:nvPr>
            <p:ph idx="1"/>
          </p:nvPr>
        </p:nvSpPr>
        <p:spPr/>
        <p:txBody>
          <a:bodyPr>
            <a:normAutofit fontScale="77500" lnSpcReduction="20000"/>
          </a:bodyPr>
          <a:lstStyle/>
          <a:p>
            <a:r>
              <a:rPr lang="en-US" dirty="0" err="1" smtClean="0"/>
              <a:t>Dermatophytes</a:t>
            </a:r>
            <a:r>
              <a:rPr lang="en-US" dirty="0" smtClean="0"/>
              <a:t> includes 3 genera </a:t>
            </a:r>
            <a:r>
              <a:rPr lang="en-US" i="1" dirty="0" err="1" smtClean="0"/>
              <a:t>Epidermophyton</a:t>
            </a:r>
            <a:r>
              <a:rPr lang="en-US" i="1" dirty="0" smtClean="0"/>
              <a:t>, </a:t>
            </a:r>
            <a:r>
              <a:rPr lang="en-US" i="1" dirty="0" err="1" smtClean="0"/>
              <a:t>Microsporum</a:t>
            </a:r>
            <a:r>
              <a:rPr lang="en-US" i="1" dirty="0" smtClean="0"/>
              <a:t> and </a:t>
            </a:r>
            <a:r>
              <a:rPr lang="en-US" i="1" dirty="0" err="1" smtClean="0"/>
              <a:t>Trichophyton</a:t>
            </a:r>
            <a:r>
              <a:rPr lang="en-US" i="1" dirty="0" smtClean="0"/>
              <a:t>. </a:t>
            </a:r>
            <a:r>
              <a:rPr lang="en-US" dirty="0" smtClean="0"/>
              <a:t>These organisms affect the keratinized tissues, </a:t>
            </a:r>
            <a:r>
              <a:rPr lang="en-US" dirty="0" err="1" smtClean="0"/>
              <a:t>skin,hair</a:t>
            </a:r>
            <a:r>
              <a:rPr lang="en-US" dirty="0"/>
              <a:t> </a:t>
            </a:r>
            <a:r>
              <a:rPr lang="en-US" dirty="0" smtClean="0"/>
              <a:t>and nails</a:t>
            </a:r>
            <a:r>
              <a:rPr lang="en-US" i="1" dirty="0" smtClean="0"/>
              <a:t>.</a:t>
            </a:r>
            <a:r>
              <a:rPr lang="en-US" dirty="0" smtClean="0"/>
              <a:t> They spread from foci to produce ring-like lesions. Hence the name ringworm or </a:t>
            </a:r>
            <a:r>
              <a:rPr lang="en-US" dirty="0" err="1" smtClean="0"/>
              <a:t>tinea</a:t>
            </a:r>
            <a:r>
              <a:rPr lang="en-US" dirty="0" smtClean="0"/>
              <a:t>. Infection does not spread to deeper tissues.</a:t>
            </a:r>
          </a:p>
          <a:p>
            <a:pPr>
              <a:buNone/>
            </a:pPr>
            <a:r>
              <a:rPr lang="en-US" dirty="0"/>
              <a:t> </a:t>
            </a:r>
            <a:r>
              <a:rPr lang="en-US" dirty="0" smtClean="0"/>
              <a:t>   The source of infection is man to man by direct contact or from the animals (cats and dogs) or from soil.</a:t>
            </a:r>
          </a:p>
          <a:p>
            <a:pPr>
              <a:buNone/>
            </a:pPr>
            <a:r>
              <a:rPr lang="en-US" dirty="0" smtClean="0"/>
              <a:t>Diagnosis of ringworm: Skin scales, nail and hair clippings are examined microscopically after digestion using 10%KOH. Branching </a:t>
            </a:r>
            <a:r>
              <a:rPr lang="en-US" dirty="0" err="1" smtClean="0"/>
              <a:t>hyphae</a:t>
            </a:r>
            <a:r>
              <a:rPr lang="en-US" dirty="0" smtClean="0"/>
              <a:t> are detected among epithelial cells in the skin or nails. In hair, </a:t>
            </a:r>
            <a:r>
              <a:rPr lang="en-US" dirty="0" err="1" smtClean="0"/>
              <a:t>hyphae</a:t>
            </a:r>
            <a:r>
              <a:rPr lang="en-US" dirty="0" smtClean="0"/>
              <a:t> or spores are detected. The latter may be inside(</a:t>
            </a:r>
            <a:r>
              <a:rPr lang="en-US" dirty="0" err="1" smtClean="0"/>
              <a:t>endothrix</a:t>
            </a:r>
            <a:r>
              <a:rPr lang="en-US" dirty="0" smtClean="0"/>
              <a:t>) or outside(</a:t>
            </a:r>
            <a:r>
              <a:rPr lang="en-US" dirty="0" err="1" smtClean="0"/>
              <a:t>ectothrix</a:t>
            </a:r>
            <a:r>
              <a:rPr lang="en-US" dirty="0" smtClean="0"/>
              <a:t>)the hair. Or by cultivation on </a:t>
            </a:r>
            <a:r>
              <a:rPr lang="en-US" dirty="0" err="1" smtClean="0"/>
              <a:t>Sabourauds</a:t>
            </a:r>
            <a:r>
              <a:rPr lang="en-US" dirty="0" smtClean="0"/>
              <a:t> dextrose agar for 4 weeks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Subcutaneous Mycoses</a:t>
            </a:r>
            <a:br>
              <a:rPr lang="en-US" dirty="0" smtClean="0"/>
            </a:br>
            <a:r>
              <a:rPr lang="en-US" dirty="0" err="1" smtClean="0"/>
              <a:t>Mycetoma</a:t>
            </a:r>
            <a:r>
              <a:rPr lang="en-US" dirty="0" smtClean="0"/>
              <a:t>(Madura foot)</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These are caused by fungi that grow in soil and on vegetation and are introduced into the subcutaneous tissue through trauma.</a:t>
            </a:r>
          </a:p>
          <a:p>
            <a:pPr>
              <a:buNone/>
            </a:pPr>
            <a:r>
              <a:rPr lang="en-US" dirty="0" err="1" smtClean="0"/>
              <a:t>Mycetoma</a:t>
            </a:r>
            <a:r>
              <a:rPr lang="en-US" dirty="0" smtClean="0"/>
              <a:t> is a chronic </a:t>
            </a:r>
            <a:r>
              <a:rPr lang="en-US" dirty="0" err="1" smtClean="0"/>
              <a:t>granulomatous</a:t>
            </a:r>
            <a:r>
              <a:rPr lang="en-US" dirty="0" smtClean="0"/>
              <a:t> infection that usually involves the lower limbs. The condition is characterized by swelling, purplish discoloration and multiple sinuses that drain pus containing yellow, white</a:t>
            </a:r>
            <a:r>
              <a:rPr lang="en-US" dirty="0"/>
              <a:t>,</a:t>
            </a:r>
            <a:r>
              <a:rPr lang="en-US" dirty="0" smtClean="0"/>
              <a:t> red or black granules.</a:t>
            </a:r>
          </a:p>
          <a:p>
            <a:pPr>
              <a:buNone/>
            </a:pP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dirty="0" smtClean="0"/>
              <a:t>According to </a:t>
            </a:r>
            <a:r>
              <a:rPr lang="en-US" dirty="0" err="1" smtClean="0"/>
              <a:t>aetiology</a:t>
            </a:r>
            <a:r>
              <a:rPr lang="en-US" dirty="0" smtClean="0"/>
              <a:t>, it is of two types:</a:t>
            </a:r>
          </a:p>
          <a:p>
            <a:endParaRPr lang="en-US" dirty="0"/>
          </a:p>
          <a:p>
            <a:pPr>
              <a:buNone/>
            </a:pPr>
            <a:r>
              <a:rPr lang="en-US" dirty="0" smtClean="0"/>
              <a:t>1- </a:t>
            </a:r>
            <a:r>
              <a:rPr lang="en-US" dirty="0" err="1" smtClean="0"/>
              <a:t>Actinomycotic</a:t>
            </a:r>
            <a:r>
              <a:rPr lang="en-US" dirty="0" smtClean="0"/>
              <a:t>(bacterial) </a:t>
            </a:r>
            <a:r>
              <a:rPr lang="en-US" dirty="0" err="1" smtClean="0"/>
              <a:t>mycetoma</a:t>
            </a:r>
            <a:r>
              <a:rPr lang="en-US" dirty="0" smtClean="0"/>
              <a:t> which is caused by species of the aerobic </a:t>
            </a:r>
            <a:r>
              <a:rPr lang="en-US" dirty="0" err="1" smtClean="0"/>
              <a:t>actinomycetes</a:t>
            </a:r>
            <a:r>
              <a:rPr lang="en-US" dirty="0" smtClean="0"/>
              <a:t> including </a:t>
            </a:r>
            <a:r>
              <a:rPr lang="en-US" i="1" dirty="0" err="1" smtClean="0"/>
              <a:t>Nocardia</a:t>
            </a:r>
            <a:r>
              <a:rPr lang="en-US" i="1" dirty="0" smtClean="0"/>
              <a:t>, </a:t>
            </a:r>
            <a:r>
              <a:rPr lang="en-US" i="1" dirty="0" err="1" smtClean="0"/>
              <a:t>Actinomadura</a:t>
            </a:r>
            <a:r>
              <a:rPr lang="en-US" i="1" dirty="0" smtClean="0"/>
              <a:t> and </a:t>
            </a:r>
            <a:r>
              <a:rPr lang="en-US" i="1" dirty="0" err="1" smtClean="0"/>
              <a:t>Streptomyces</a:t>
            </a:r>
            <a:r>
              <a:rPr lang="en-US" i="1" dirty="0" smtClean="0"/>
              <a:t>. </a:t>
            </a:r>
          </a:p>
          <a:p>
            <a:pPr>
              <a:buNone/>
            </a:pPr>
            <a:r>
              <a:rPr lang="en-US" dirty="0" smtClean="0"/>
              <a:t>2- </a:t>
            </a:r>
            <a:r>
              <a:rPr lang="en-US" dirty="0" err="1" smtClean="0"/>
              <a:t>Eumycotic</a:t>
            </a:r>
            <a:r>
              <a:rPr lang="en-US" dirty="0" smtClean="0"/>
              <a:t> (fungal) </a:t>
            </a:r>
            <a:r>
              <a:rPr lang="en-US" dirty="0" err="1" smtClean="0"/>
              <a:t>mycetoma</a:t>
            </a:r>
            <a:r>
              <a:rPr lang="en-US" dirty="0" smtClean="0"/>
              <a:t> caused by heterogeneous group of fungi having true </a:t>
            </a:r>
            <a:r>
              <a:rPr lang="en-US" dirty="0" err="1" smtClean="0"/>
              <a:t>septate</a:t>
            </a:r>
            <a:r>
              <a:rPr lang="en-US" dirty="0" smtClean="0"/>
              <a:t> </a:t>
            </a:r>
            <a:r>
              <a:rPr lang="en-US" dirty="0" err="1" smtClean="0"/>
              <a:t>hyphae</a:t>
            </a:r>
            <a:r>
              <a:rPr lang="en-US" smtClean="0"/>
              <a:t>.</a:t>
            </a:r>
            <a:endParaRPr lang="en-US" i="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290</TotalTime>
  <Words>1012</Words>
  <Application>Microsoft Office PowerPoint</Application>
  <PresentationFormat>On-screen Show (4:3)</PresentationFormat>
  <Paragraphs>58</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MYCOLOGY</vt:lpstr>
      <vt:lpstr>I-Morphological classification </vt:lpstr>
      <vt:lpstr>II- Clinical classification</vt:lpstr>
      <vt:lpstr>Slide 4</vt:lpstr>
      <vt:lpstr>Slide 5</vt:lpstr>
      <vt:lpstr>Superficial Mycoses Tinea Versicolor</vt:lpstr>
      <vt:lpstr>Coetaneous Mycoses Dermatophytes</vt:lpstr>
      <vt:lpstr>Subcutaneous Mycoses Mycetoma(Madura foot)</vt:lpstr>
      <vt:lpstr>Slide 9</vt:lpstr>
      <vt:lpstr>Systemic (Endemic) Mycoses</vt:lpstr>
      <vt:lpstr>Opportunistic Mucoses Candida</vt:lpstr>
      <vt:lpstr>Clinical infection</vt:lpstr>
      <vt:lpstr>Slide 13</vt:lpstr>
      <vt:lpstr>Aspergillosis</vt:lpstr>
      <vt:lpstr>Clinical Conditions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ZOZO</dc:creator>
  <cp:lastModifiedBy>BAU</cp:lastModifiedBy>
  <cp:revision>47</cp:revision>
  <dcterms:created xsi:type="dcterms:W3CDTF">2011-05-08T14:18:00Z</dcterms:created>
  <dcterms:modified xsi:type="dcterms:W3CDTF">2011-05-10T10:52:48Z</dcterms:modified>
</cp:coreProperties>
</file>