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sldx" ContentType="application/vnd.openxmlformats-officedocument.presentationml.slide"/>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2"/>
  </p:notesMasterIdLst>
  <p:sldIdLst>
    <p:sldId id="257" r:id="rId2"/>
    <p:sldId id="256" r:id="rId3"/>
    <p:sldId id="258" r:id="rId4"/>
    <p:sldId id="259" r:id="rId5"/>
    <p:sldId id="260" r:id="rId6"/>
    <p:sldId id="261" r:id="rId7"/>
    <p:sldId id="262" r:id="rId8"/>
    <p:sldId id="263" r:id="rId9"/>
    <p:sldId id="264" r:id="rId10"/>
    <p:sldId id="265" r:id="rId11"/>
    <p:sldId id="266" r:id="rId12"/>
    <p:sldId id="276" r:id="rId13"/>
    <p:sldId id="275" r:id="rId14"/>
    <p:sldId id="277" r:id="rId15"/>
    <p:sldId id="278" r:id="rId16"/>
    <p:sldId id="274" r:id="rId17"/>
    <p:sldId id="267" r:id="rId18"/>
    <p:sldId id="279" r:id="rId19"/>
    <p:sldId id="280" r:id="rId20"/>
    <p:sldId id="281" r:id="rId21"/>
    <p:sldId id="282" r:id="rId22"/>
    <p:sldId id="268" r:id="rId23"/>
    <p:sldId id="342" r:id="rId24"/>
    <p:sldId id="351" r:id="rId25"/>
    <p:sldId id="330" r:id="rId26"/>
    <p:sldId id="331"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353" r:id="rId40"/>
    <p:sldId id="296" r:id="rId41"/>
    <p:sldId id="297" r:id="rId42"/>
    <p:sldId id="298" r:id="rId43"/>
    <p:sldId id="299" r:id="rId44"/>
    <p:sldId id="300" r:id="rId45"/>
    <p:sldId id="308" r:id="rId46"/>
    <p:sldId id="309" r:id="rId47"/>
    <p:sldId id="310" r:id="rId48"/>
    <p:sldId id="311" r:id="rId49"/>
    <p:sldId id="312" r:id="rId50"/>
    <p:sldId id="313" r:id="rId51"/>
    <p:sldId id="357" r:id="rId52"/>
    <p:sldId id="314" r:id="rId53"/>
    <p:sldId id="355" r:id="rId54"/>
    <p:sldId id="361" r:id="rId55"/>
    <p:sldId id="362" r:id="rId56"/>
    <p:sldId id="358" r:id="rId57"/>
    <p:sldId id="359" r:id="rId58"/>
    <p:sldId id="360" r:id="rId59"/>
    <p:sldId id="315" r:id="rId60"/>
    <p:sldId id="316" r:id="rId61"/>
    <p:sldId id="317" r:id="rId62"/>
    <p:sldId id="318" r:id="rId63"/>
    <p:sldId id="321" r:id="rId64"/>
    <p:sldId id="322" r:id="rId65"/>
    <p:sldId id="323" r:id="rId66"/>
    <p:sldId id="326" r:id="rId67"/>
    <p:sldId id="363" r:id="rId68"/>
    <p:sldId id="328" r:id="rId69"/>
    <p:sldId id="319" r:id="rId70"/>
    <p:sldId id="329" r:id="rId71"/>
    <p:sldId id="320" r:id="rId72"/>
    <p:sldId id="332" r:id="rId73"/>
    <p:sldId id="333" r:id="rId74"/>
    <p:sldId id="334" r:id="rId75"/>
    <p:sldId id="335" r:id="rId76"/>
    <p:sldId id="336" r:id="rId77"/>
    <p:sldId id="343" r:id="rId78"/>
    <p:sldId id="344" r:id="rId79"/>
    <p:sldId id="345" r:id="rId80"/>
    <p:sldId id="346" r:id="rId81"/>
    <p:sldId id="347" r:id="rId82"/>
    <p:sldId id="348" r:id="rId83"/>
    <p:sldId id="349" r:id="rId84"/>
    <p:sldId id="338" r:id="rId85"/>
    <p:sldId id="340" r:id="rId86"/>
    <p:sldId id="341" r:id="rId87"/>
    <p:sldId id="352" r:id="rId88"/>
    <p:sldId id="270" r:id="rId89"/>
    <p:sldId id="271" r:id="rId90"/>
    <p:sldId id="272" r:id="rId9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7" d="100"/>
          <a:sy n="87" d="100"/>
        </p:scale>
        <p:origin x="-876"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5F880F-43AE-4CC9-A7B8-67C64096993A}" type="datetimeFigureOut">
              <a:rPr lang="en-US" smtClean="0"/>
              <a:pPr/>
              <a:t>10/16/2011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BCB7CC-7C48-4C5F-8318-E42EF6374CE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1B759877-104D-4F7A-85F0-9D7CD47B58B3}" type="slidenum">
              <a:rPr lang="en-US" smtClean="0">
                <a:latin typeface="Arial" charset="0"/>
                <a:cs typeface="Arial" charset="0"/>
              </a:rPr>
              <a:pPr/>
              <a:t>19</a:t>
            </a:fld>
            <a:endParaRPr lang="en-US" smtClean="0">
              <a:latin typeface="Arial" charset="0"/>
              <a:cs typeface="Arial" charset="0"/>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1B759877-104D-4F7A-85F0-9D7CD47B58B3}" type="slidenum">
              <a:rPr lang="en-US" smtClean="0">
                <a:latin typeface="Arial" charset="0"/>
                <a:cs typeface="Arial" charset="0"/>
              </a:rPr>
              <a:pPr/>
              <a:t>20</a:t>
            </a:fld>
            <a:endParaRPr lang="en-US" smtClean="0">
              <a:latin typeface="Arial" charset="0"/>
              <a:cs typeface="Arial" charset="0"/>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p>
        </p:txBody>
      </p:sp>
      <p:sp>
        <p:nvSpPr>
          <p:cNvPr id="65540" name="Slide Number Placeholder 3"/>
          <p:cNvSpPr>
            <a:spLocks noGrp="1"/>
          </p:cNvSpPr>
          <p:nvPr>
            <p:ph type="sldNum" sz="quarter" idx="5"/>
          </p:nvPr>
        </p:nvSpPr>
        <p:spPr>
          <a:noFill/>
        </p:spPr>
        <p:txBody>
          <a:bodyPr/>
          <a:lstStyle/>
          <a:p>
            <a:fld id="{E7A7C54F-598F-4CC0-8FAC-73698B5D0495}" type="slidenum">
              <a:rPr lang="en-US" smtClean="0"/>
              <a:pPr/>
              <a:t>31</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Slide Number Placeholder 3"/>
          <p:cNvSpPr>
            <a:spLocks noGrp="1"/>
          </p:cNvSpPr>
          <p:nvPr>
            <p:ph type="sldNum" sz="quarter" idx="5"/>
          </p:nvPr>
        </p:nvSpPr>
        <p:spPr>
          <a:noFill/>
        </p:spPr>
        <p:txBody>
          <a:bodyPr/>
          <a:lstStyle/>
          <a:p>
            <a:fld id="{AA365783-DDDB-4F32-8949-068B412BF0F3}" type="slidenum">
              <a:rPr lang="en-US" smtClean="0"/>
              <a:pPr/>
              <a:t>35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0BCB7CC-7C48-4C5F-8318-E42EF6374CE0}" type="slidenum">
              <a:rPr lang="en-US" smtClean="0"/>
              <a:pPr/>
              <a:t>66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Metachromic</a:t>
            </a:r>
            <a:r>
              <a:rPr lang="en-US" dirty="0" smtClean="0"/>
              <a:t> effect: </a:t>
            </a:r>
            <a:endParaRPr lang="en-US" dirty="0"/>
          </a:p>
        </p:txBody>
      </p:sp>
      <p:sp>
        <p:nvSpPr>
          <p:cNvPr id="4" name="Slide Number Placeholder 3"/>
          <p:cNvSpPr>
            <a:spLocks noGrp="1"/>
          </p:cNvSpPr>
          <p:nvPr>
            <p:ph type="sldNum" sz="quarter" idx="10"/>
          </p:nvPr>
        </p:nvSpPr>
        <p:spPr/>
        <p:txBody>
          <a:bodyPr/>
          <a:lstStyle/>
          <a:p>
            <a:fld id="{B3A754B5-3831-453E-8A27-4849D91C4835}" type="slidenum">
              <a:rPr lang="en-US" smtClean="0"/>
              <a:pPr/>
              <a:t>82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2513193-92A3-4A79-82EE-1DDD4E7E2379}" type="datetimeFigureOut">
              <a:rPr lang="en-US" smtClean="0"/>
              <a:pPr/>
              <a:t>10/16/2011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48809-A86B-49FD-B24D-1DDB5CC72AC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513193-92A3-4A79-82EE-1DDD4E7E2379}" type="datetimeFigureOut">
              <a:rPr lang="en-US" smtClean="0"/>
              <a:pPr/>
              <a:t>10/16/2011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48809-A86B-49FD-B24D-1DDB5CC72AC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513193-92A3-4A79-82EE-1DDD4E7E2379}" type="datetimeFigureOut">
              <a:rPr lang="en-US" smtClean="0"/>
              <a:pPr/>
              <a:t>10/16/2011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48809-A86B-49FD-B24D-1DDB5CC72AC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513193-92A3-4A79-82EE-1DDD4E7E2379}" type="datetimeFigureOut">
              <a:rPr lang="en-US" smtClean="0"/>
              <a:pPr/>
              <a:t>10/16/2011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48809-A86B-49FD-B24D-1DDB5CC72AC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513193-92A3-4A79-82EE-1DDD4E7E2379}" type="datetimeFigureOut">
              <a:rPr lang="en-US" smtClean="0"/>
              <a:pPr/>
              <a:t>10/16/2011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48809-A86B-49FD-B24D-1DDB5CC72AC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2513193-92A3-4A79-82EE-1DDD4E7E2379}" type="datetimeFigureOut">
              <a:rPr lang="en-US" smtClean="0"/>
              <a:pPr/>
              <a:t>10/16/2011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48809-A86B-49FD-B24D-1DDB5CC72AC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2513193-92A3-4A79-82EE-1DDD4E7E2379}" type="datetimeFigureOut">
              <a:rPr lang="en-US" smtClean="0"/>
              <a:pPr/>
              <a:t>10/16/2011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E48809-A86B-49FD-B24D-1DDB5CC72AC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2513193-92A3-4A79-82EE-1DDD4E7E2379}" type="datetimeFigureOut">
              <a:rPr lang="en-US" smtClean="0"/>
              <a:pPr/>
              <a:t>10/16/2011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E48809-A86B-49FD-B24D-1DDB5CC72AC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513193-92A3-4A79-82EE-1DDD4E7E2379}" type="datetimeFigureOut">
              <a:rPr lang="en-US" smtClean="0"/>
              <a:pPr/>
              <a:t>10/16/2011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E48809-A86B-49FD-B24D-1DDB5CC72AC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513193-92A3-4A79-82EE-1DDD4E7E2379}" type="datetimeFigureOut">
              <a:rPr lang="en-US" smtClean="0"/>
              <a:pPr/>
              <a:t>10/16/2011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48809-A86B-49FD-B24D-1DDB5CC72AC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513193-92A3-4A79-82EE-1DDD4E7E2379}" type="datetimeFigureOut">
              <a:rPr lang="en-US" smtClean="0"/>
              <a:pPr/>
              <a:t>10/16/2011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48809-A86B-49FD-B24D-1DDB5CC72AC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513193-92A3-4A79-82EE-1DDD4E7E2379}" type="datetimeFigureOut">
              <a:rPr lang="en-US" smtClean="0"/>
              <a:pPr/>
              <a:t>10/16/2011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E48809-A86B-49FD-B24D-1DDB5CC72AC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1904-13a_BactCellWall_1.jpg%20%20%20%20%20%20%20%20%20%20%20%20%20%20%20%20%20%20%20%20%20%20%20%20%20%20%20%20%20%20%20%20%20%20%20%20%20%20000163BE%0cMacintosh%20HD%20%20%20%20%20%20%20%20%20%20%20%20%20%20%20%20%20%20%20ABA78158:"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slideLayout" Target="../slideLayouts/slideLayout2.xml"/><Relationship Id="rId4" Type="http://schemas.openxmlformats.org/officeDocument/2006/relationships/image" Target="../media/image12.wmf"/></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Office_PowerPoint_Slide1.sld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package" Target="../embeddings/Microsoft_Office_PowerPoint_Slide2.sldx"/><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438400"/>
            <a:ext cx="7772400" cy="1470025"/>
          </a:xfrm>
        </p:spPr>
        <p:txBody>
          <a:bodyPr>
            <a:normAutofit/>
          </a:bodyPr>
          <a:lstStyle/>
          <a:p>
            <a:r>
              <a:rPr lang="en-US" sz="5400" b="1" dirty="0" smtClean="0"/>
              <a:t>Bacterial Biochemistry</a:t>
            </a:r>
            <a:endParaRPr lang="en-US" sz="54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pPr algn="l"/>
            <a:r>
              <a:rPr lang="en-US" sz="4000" b="1" dirty="0" smtClean="0"/>
              <a:t>Gram-positive Cell Walls:</a:t>
            </a:r>
            <a:endParaRPr lang="en-US" sz="4000" b="1" dirty="0"/>
          </a:p>
        </p:txBody>
      </p:sp>
      <p:sp>
        <p:nvSpPr>
          <p:cNvPr id="3" name="Content Placeholder 2"/>
          <p:cNvSpPr>
            <a:spLocks noGrp="1"/>
          </p:cNvSpPr>
          <p:nvPr>
            <p:ph sz="half" idx="1"/>
          </p:nvPr>
        </p:nvSpPr>
        <p:spPr>
          <a:xfrm>
            <a:off x="152400" y="1066800"/>
            <a:ext cx="4572000" cy="5059363"/>
          </a:xfrm>
        </p:spPr>
        <p:txBody>
          <a:bodyPr>
            <a:normAutofit fontScale="92500" lnSpcReduction="10000"/>
          </a:bodyPr>
          <a:lstStyle/>
          <a:p>
            <a:pPr algn="just"/>
            <a:r>
              <a:rPr lang="en-US" sz="2000" dirty="0" smtClean="0"/>
              <a:t>Normally, the thick homogenous cell wall of Gram +</a:t>
            </a:r>
            <a:r>
              <a:rPr lang="en-US" sz="2000" dirty="0" err="1" smtClean="0"/>
              <a:t>ve</a:t>
            </a:r>
            <a:r>
              <a:rPr lang="en-US" sz="2000" dirty="0" smtClean="0"/>
              <a:t> bacteria is composed mainly of </a:t>
            </a:r>
            <a:r>
              <a:rPr lang="en-US" sz="2000" dirty="0" err="1" smtClean="0"/>
              <a:t>peptidoglycan</a:t>
            </a:r>
            <a:r>
              <a:rPr lang="en-US" sz="2000" dirty="0" smtClean="0"/>
              <a:t>.</a:t>
            </a:r>
          </a:p>
          <a:p>
            <a:pPr algn="just"/>
            <a:r>
              <a:rPr lang="en-US" sz="2000" dirty="0" smtClean="0"/>
              <a:t>Also, it contains large amounts of </a:t>
            </a:r>
            <a:r>
              <a:rPr lang="en-US" sz="2000" b="1" dirty="0" err="1" smtClean="0"/>
              <a:t>teichoic</a:t>
            </a:r>
            <a:r>
              <a:rPr lang="en-US" sz="2000" b="1" dirty="0" smtClean="0"/>
              <a:t> acids </a:t>
            </a:r>
            <a:r>
              <a:rPr lang="en-US" sz="2000" dirty="0" smtClean="0"/>
              <a:t>which are</a:t>
            </a:r>
            <a:r>
              <a:rPr lang="en-US" sz="2000" b="1" dirty="0" smtClean="0"/>
              <a:t> </a:t>
            </a:r>
            <a:r>
              <a:rPr lang="en-US" sz="2000" dirty="0" smtClean="0"/>
              <a:t>polymers of glycerol or </a:t>
            </a:r>
            <a:r>
              <a:rPr lang="en-US" sz="2000" dirty="0" err="1" smtClean="0"/>
              <a:t>ribitol</a:t>
            </a:r>
            <a:r>
              <a:rPr lang="en-US" sz="2000" dirty="0" smtClean="0"/>
              <a:t> joined by phosphate group.</a:t>
            </a:r>
          </a:p>
          <a:p>
            <a:pPr algn="just"/>
            <a:r>
              <a:rPr lang="en-US" sz="2000" dirty="0" smtClean="0"/>
              <a:t>The </a:t>
            </a:r>
            <a:r>
              <a:rPr lang="en-US" sz="2000" dirty="0" err="1" smtClean="0"/>
              <a:t>teichoic</a:t>
            </a:r>
            <a:r>
              <a:rPr lang="en-US" sz="2000" dirty="0" smtClean="0"/>
              <a:t> acids are connected either to </a:t>
            </a:r>
            <a:r>
              <a:rPr lang="en-US" sz="2000" dirty="0" err="1" smtClean="0"/>
              <a:t>peptidoglycan</a:t>
            </a:r>
            <a:r>
              <a:rPr lang="en-US" sz="2000" dirty="0" smtClean="0"/>
              <a:t> itself by a </a:t>
            </a:r>
            <a:r>
              <a:rPr lang="en-US" sz="2000" b="1" dirty="0" smtClean="0"/>
              <a:t>covalent bond </a:t>
            </a:r>
            <a:r>
              <a:rPr lang="en-US" sz="2000" dirty="0" smtClean="0"/>
              <a:t>or to plasma membrane lipids; in this case they are called </a:t>
            </a:r>
            <a:r>
              <a:rPr lang="en-US" sz="2000" b="1" dirty="0" err="1" smtClean="0"/>
              <a:t>lipoteichoic</a:t>
            </a:r>
            <a:r>
              <a:rPr lang="en-US" sz="2000" b="1" dirty="0" smtClean="0"/>
              <a:t> acids.</a:t>
            </a:r>
          </a:p>
          <a:p>
            <a:pPr algn="just"/>
            <a:r>
              <a:rPr lang="en-US" sz="2000" dirty="0" err="1" smtClean="0"/>
              <a:t>Teichoic</a:t>
            </a:r>
            <a:r>
              <a:rPr lang="en-US" sz="2000" dirty="0" smtClean="0"/>
              <a:t> acids extend to the surface of </a:t>
            </a:r>
            <a:r>
              <a:rPr lang="en-US" sz="2000" dirty="0" err="1" smtClean="0"/>
              <a:t>peptidoglycan</a:t>
            </a:r>
            <a:r>
              <a:rPr lang="en-US" sz="2000" dirty="0" smtClean="0"/>
              <a:t> and because they are negatively charged, they help to give the Gram +</a:t>
            </a:r>
            <a:r>
              <a:rPr lang="en-US" sz="2000" dirty="0" err="1" smtClean="0"/>
              <a:t>ve</a:t>
            </a:r>
            <a:r>
              <a:rPr lang="en-US" sz="2000" dirty="0" smtClean="0"/>
              <a:t> wall its </a:t>
            </a:r>
            <a:r>
              <a:rPr lang="en-US" sz="2000" b="1" dirty="0" smtClean="0"/>
              <a:t>negative charge</a:t>
            </a:r>
            <a:r>
              <a:rPr lang="en-US" sz="2000" dirty="0" smtClean="0"/>
              <a:t>.</a:t>
            </a:r>
          </a:p>
          <a:p>
            <a:pPr algn="just"/>
            <a:r>
              <a:rPr lang="en-US" sz="2000" dirty="0" err="1" smtClean="0"/>
              <a:t>Techoic</a:t>
            </a:r>
            <a:r>
              <a:rPr lang="en-US" sz="2000" dirty="0" smtClean="0"/>
              <a:t> acids are not present in Gram –</a:t>
            </a:r>
            <a:r>
              <a:rPr lang="en-US" sz="2000" dirty="0" err="1" smtClean="0"/>
              <a:t>ve</a:t>
            </a:r>
            <a:r>
              <a:rPr lang="en-US" sz="2000" dirty="0" smtClean="0"/>
              <a:t> bacteria.</a:t>
            </a:r>
            <a:endParaRPr lang="en-US" sz="2000" dirty="0"/>
          </a:p>
        </p:txBody>
      </p:sp>
      <p:pic>
        <p:nvPicPr>
          <p:cNvPr id="4098" name="Picture 2" descr="C:\Users\Rayyan\Desktop\Phd courses\GramPosCellEnvelope.gif"/>
          <p:cNvPicPr>
            <a:picLocks noGrp="1" noChangeAspect="1" noChangeArrowheads="1"/>
          </p:cNvPicPr>
          <p:nvPr>
            <p:ph sz="half" idx="2"/>
          </p:nvPr>
        </p:nvPicPr>
        <p:blipFill>
          <a:blip r:embed="rId2" cstate="print"/>
          <a:srcRect/>
          <a:stretch>
            <a:fillRect/>
          </a:stretch>
        </p:blipFill>
        <p:spPr bwMode="auto">
          <a:xfrm>
            <a:off x="4572000" y="1066800"/>
            <a:ext cx="4267200" cy="5105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792162"/>
          </a:xfrm>
        </p:spPr>
        <p:txBody>
          <a:bodyPr>
            <a:normAutofit/>
          </a:bodyPr>
          <a:lstStyle/>
          <a:p>
            <a:pPr algn="l"/>
            <a:r>
              <a:rPr lang="en-US" sz="4000" b="1" dirty="0" smtClean="0"/>
              <a:t>Gram-Negative Cell Walls:</a:t>
            </a:r>
            <a:endParaRPr lang="en-US" sz="4000" b="1" dirty="0"/>
          </a:p>
        </p:txBody>
      </p:sp>
      <p:sp>
        <p:nvSpPr>
          <p:cNvPr id="3" name="Content Placeholder 2"/>
          <p:cNvSpPr>
            <a:spLocks noGrp="1"/>
          </p:cNvSpPr>
          <p:nvPr>
            <p:ph sz="half" idx="1"/>
          </p:nvPr>
        </p:nvSpPr>
        <p:spPr>
          <a:xfrm>
            <a:off x="152400" y="1066800"/>
            <a:ext cx="4114800" cy="5486400"/>
          </a:xfrm>
        </p:spPr>
        <p:txBody>
          <a:bodyPr>
            <a:normAutofit/>
          </a:bodyPr>
          <a:lstStyle/>
          <a:p>
            <a:pPr algn="just"/>
            <a:r>
              <a:rPr lang="en-US" sz="2000" dirty="0" smtClean="0"/>
              <a:t>The outer membrane lies outside the thin </a:t>
            </a:r>
            <a:r>
              <a:rPr lang="en-US" sz="2000" dirty="0" err="1" smtClean="0"/>
              <a:t>peptidoglycan</a:t>
            </a:r>
            <a:r>
              <a:rPr lang="en-US" sz="2000" dirty="0" smtClean="0"/>
              <a:t> layer.</a:t>
            </a:r>
          </a:p>
          <a:p>
            <a:pPr algn="just"/>
            <a:r>
              <a:rPr lang="en-US" sz="2000" dirty="0" smtClean="0"/>
              <a:t>The most abundant membrane protein is </a:t>
            </a:r>
            <a:r>
              <a:rPr lang="en-US" sz="2000" b="1" dirty="0" smtClean="0"/>
              <a:t>Braun’s lipoprotein</a:t>
            </a:r>
            <a:r>
              <a:rPr lang="en-US" sz="2000" dirty="0" smtClean="0"/>
              <a:t>, a small lipoprotein covalently joined to the underlying </a:t>
            </a:r>
            <a:r>
              <a:rPr lang="en-US" sz="2000" dirty="0" err="1" smtClean="0"/>
              <a:t>peptidoglycan</a:t>
            </a:r>
            <a:r>
              <a:rPr lang="en-US" sz="2000" dirty="0" smtClean="0"/>
              <a:t> and embedded in the outer membrane by its hydrophobic end.</a:t>
            </a:r>
          </a:p>
          <a:p>
            <a:pPr algn="just"/>
            <a:r>
              <a:rPr lang="en-US" sz="2000" b="1" dirty="0" err="1" smtClean="0"/>
              <a:t>Porin</a:t>
            </a:r>
            <a:r>
              <a:rPr lang="en-US" sz="2000" b="1" dirty="0" smtClean="0"/>
              <a:t> proteins</a:t>
            </a:r>
            <a:r>
              <a:rPr lang="en-US" sz="2000" dirty="0" smtClean="0"/>
              <a:t> permit the passage of small molecule like glucose and other </a:t>
            </a:r>
            <a:r>
              <a:rPr lang="en-US" sz="2000" dirty="0" err="1" smtClean="0"/>
              <a:t>monosaccharides</a:t>
            </a:r>
            <a:r>
              <a:rPr lang="en-US" sz="2000" dirty="0" smtClean="0"/>
              <a:t>.</a:t>
            </a:r>
          </a:p>
          <a:p>
            <a:pPr algn="just"/>
            <a:r>
              <a:rPr lang="en-US" sz="2000" dirty="0" smtClean="0"/>
              <a:t>The most unusual component of the outer membrane are it’s </a:t>
            </a:r>
            <a:r>
              <a:rPr lang="en-US" sz="2000" b="1" dirty="0" err="1" smtClean="0"/>
              <a:t>lipopolysaccharides</a:t>
            </a:r>
            <a:r>
              <a:rPr lang="en-US" sz="2000" b="1" dirty="0" smtClean="0"/>
              <a:t> (LPSs)</a:t>
            </a:r>
            <a:r>
              <a:rPr lang="en-US" sz="2000" dirty="0" smtClean="0"/>
              <a:t>. </a:t>
            </a:r>
            <a:endParaRPr lang="en-US" sz="2000" b="1" dirty="0" smtClean="0"/>
          </a:p>
          <a:p>
            <a:endParaRPr lang="en-US" sz="2000" dirty="0" smtClean="0"/>
          </a:p>
          <a:p>
            <a:endParaRPr lang="en-US" sz="2000" dirty="0"/>
          </a:p>
        </p:txBody>
      </p:sp>
      <p:pic>
        <p:nvPicPr>
          <p:cNvPr id="5122" name="Picture 2" descr="C:\Users\Rayyan\Desktop\Phd courses\untitled.bmp"/>
          <p:cNvPicPr>
            <a:picLocks noGrp="1" noChangeAspect="1" noChangeArrowheads="1"/>
          </p:cNvPicPr>
          <p:nvPr>
            <p:ph sz="half" idx="2"/>
          </p:nvPr>
        </p:nvPicPr>
        <p:blipFill>
          <a:blip r:embed="rId2" cstate="print"/>
          <a:srcRect/>
          <a:stretch>
            <a:fillRect/>
          </a:stretch>
        </p:blipFill>
        <p:spPr bwMode="auto">
          <a:xfrm>
            <a:off x="4267200" y="914400"/>
            <a:ext cx="4876800" cy="5181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D:\BLACK\CHAP04\FIGURES\FG04_059.PCT"/>
          <p:cNvPicPr>
            <a:picLocks noGrp="1" noChangeAspect="1" noChangeArrowheads="1"/>
          </p:cNvPicPr>
          <p:nvPr>
            <p:ph idx="1"/>
          </p:nvPr>
        </p:nvPicPr>
        <p:blipFill>
          <a:blip r:embed="rId2"/>
          <a:srcRect/>
          <a:stretch>
            <a:fillRect/>
          </a:stretch>
        </p:blipFill>
        <p:spPr>
          <a:xfrm>
            <a:off x="4572000" y="3862388"/>
            <a:ext cx="0" cy="1587"/>
          </a:xfrm>
          <a:noFill/>
        </p:spPr>
      </p:pic>
      <p:pic>
        <p:nvPicPr>
          <p:cNvPr id="72707" name="Picture 2" descr="D:\BLACK\CHAP04\FIGURES\FG04_059.PCT"/>
          <p:cNvPicPr>
            <a:picLocks noChangeAspect="1" noChangeArrowheads="1"/>
          </p:cNvPicPr>
          <p:nvPr/>
        </p:nvPicPr>
        <p:blipFill>
          <a:blip r:embed="rId2" cstate="print"/>
          <a:srcRect/>
          <a:stretch>
            <a:fillRect/>
          </a:stretch>
        </p:blipFill>
        <p:spPr bwMode="auto">
          <a:xfrm>
            <a:off x="760413" y="887413"/>
            <a:ext cx="7621587" cy="5081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D:\BLACK\CHAP04\FIGURES\FG04_056.PCT"/>
          <p:cNvPicPr>
            <a:picLocks noGrp="1" noChangeAspect="1" noChangeArrowheads="1"/>
          </p:cNvPicPr>
          <p:nvPr>
            <p:ph idx="1"/>
          </p:nvPr>
        </p:nvPicPr>
        <p:blipFill>
          <a:blip r:embed="rId2"/>
          <a:srcRect/>
          <a:stretch>
            <a:fillRect/>
          </a:stretch>
        </p:blipFill>
        <p:spPr>
          <a:xfrm>
            <a:off x="4572000" y="3862388"/>
            <a:ext cx="0" cy="1587"/>
          </a:xfrm>
          <a:noFill/>
        </p:spPr>
      </p:pic>
      <p:pic>
        <p:nvPicPr>
          <p:cNvPr id="74755" name="Picture 2" descr="D:\BLACK\CHAP04\FIGURES\FG04_056.PCT"/>
          <p:cNvPicPr>
            <a:picLocks noChangeAspect="1" noChangeArrowheads="1"/>
          </p:cNvPicPr>
          <p:nvPr/>
        </p:nvPicPr>
        <p:blipFill>
          <a:blip r:embed="rId2" cstate="print"/>
          <a:srcRect/>
          <a:stretch>
            <a:fillRect/>
          </a:stretch>
        </p:blipFill>
        <p:spPr bwMode="auto">
          <a:xfrm>
            <a:off x="914400" y="914400"/>
            <a:ext cx="7621588" cy="5081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04-13a_BactCellWall_1.jpg                                      000163BEMacintosh HD                   ABA78158:"/>
          <p:cNvPicPr preferRelativeResize="0">
            <a:picLocks noGrp="1" noChangeAspect="1" noChangeArrowheads="1"/>
          </p:cNvPicPr>
          <p:nvPr>
            <p:ph idx="1"/>
          </p:nvPr>
        </p:nvPicPr>
        <p:blipFill>
          <a:blip r:embed="rId2" r:link="rId3" cstate="print"/>
          <a:srcRect/>
          <a:stretch>
            <a:fillRect/>
          </a:stretch>
        </p:blipFill>
        <p:spPr>
          <a:xfrm>
            <a:off x="457200" y="533400"/>
            <a:ext cx="8229600" cy="5475288"/>
          </a:xfr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Content Placeholder 2"/>
          <p:cNvSpPr>
            <a:spLocks noGrp="1"/>
          </p:cNvSpPr>
          <p:nvPr>
            <p:ph idx="1"/>
          </p:nvPr>
        </p:nvSpPr>
        <p:spPr>
          <a:xfrm>
            <a:off x="457200" y="304800"/>
            <a:ext cx="8229600" cy="5821363"/>
          </a:xfrm>
        </p:spPr>
        <p:txBody>
          <a:bodyPr/>
          <a:lstStyle/>
          <a:p>
            <a:r>
              <a:rPr lang="en-US" b="1" smtClean="0">
                <a:solidFill>
                  <a:srgbClr val="C00000"/>
                </a:solidFill>
                <a:latin typeface="Times New Roman" pitchFamily="18" charset="0"/>
              </a:rPr>
              <a:t>Gram negative bacteria</a:t>
            </a:r>
          </a:p>
          <a:p>
            <a:endParaRPr lang="en-US" b="1" smtClean="0">
              <a:solidFill>
                <a:srgbClr val="FAFD00"/>
              </a:solidFill>
              <a:latin typeface="Times New Roman" pitchFamily="18" charset="0"/>
            </a:endParaRPr>
          </a:p>
        </p:txBody>
      </p:sp>
      <p:grpSp>
        <p:nvGrpSpPr>
          <p:cNvPr id="2" name="Group 13"/>
          <p:cNvGrpSpPr>
            <a:grpSpLocks/>
          </p:cNvGrpSpPr>
          <p:nvPr/>
        </p:nvGrpSpPr>
        <p:grpSpPr bwMode="auto">
          <a:xfrm>
            <a:off x="-381000" y="914400"/>
            <a:ext cx="9677400" cy="6248400"/>
            <a:chOff x="432" y="288"/>
            <a:chExt cx="4953" cy="3936"/>
          </a:xfrm>
        </p:grpSpPr>
        <p:sp>
          <p:nvSpPr>
            <p:cNvPr id="87044" name="Rectangle 2"/>
            <p:cNvSpPr>
              <a:spLocks noChangeArrowheads="1"/>
            </p:cNvSpPr>
            <p:nvPr/>
          </p:nvSpPr>
          <p:spPr bwMode="auto">
            <a:xfrm>
              <a:off x="432" y="3936"/>
              <a:ext cx="1200" cy="288"/>
            </a:xfrm>
            <a:prstGeom prst="rect">
              <a:avLst/>
            </a:prstGeom>
            <a:noFill/>
            <a:ln w="12700">
              <a:noFill/>
              <a:miter lim="800000"/>
              <a:headEnd/>
              <a:tailEnd/>
            </a:ln>
          </p:spPr>
          <p:txBody>
            <a:bodyPr wrap="none" anchor="ctr"/>
            <a:lstStyle/>
            <a:p>
              <a:endParaRPr lang="en-US"/>
            </a:p>
          </p:txBody>
        </p:sp>
        <p:sp>
          <p:nvSpPr>
            <p:cNvPr id="87045" name="Rectangle 3"/>
            <p:cNvSpPr>
              <a:spLocks noChangeArrowheads="1"/>
            </p:cNvSpPr>
            <p:nvPr/>
          </p:nvSpPr>
          <p:spPr bwMode="auto">
            <a:xfrm>
              <a:off x="1968" y="3936"/>
              <a:ext cx="1824" cy="288"/>
            </a:xfrm>
            <a:prstGeom prst="rect">
              <a:avLst/>
            </a:prstGeom>
            <a:noFill/>
            <a:ln w="12700">
              <a:noFill/>
              <a:miter lim="800000"/>
              <a:headEnd/>
              <a:tailEnd/>
            </a:ln>
          </p:spPr>
          <p:txBody>
            <a:bodyPr wrap="none" anchor="ctr"/>
            <a:lstStyle/>
            <a:p>
              <a:endParaRPr lang="en-US"/>
            </a:p>
          </p:txBody>
        </p:sp>
        <p:sp>
          <p:nvSpPr>
            <p:cNvPr id="87046" name="Rectangle 4"/>
            <p:cNvSpPr>
              <a:spLocks noChangeArrowheads="1"/>
            </p:cNvSpPr>
            <p:nvPr/>
          </p:nvSpPr>
          <p:spPr bwMode="auto">
            <a:xfrm>
              <a:off x="432" y="3936"/>
              <a:ext cx="1200" cy="288"/>
            </a:xfrm>
            <a:prstGeom prst="rect">
              <a:avLst/>
            </a:prstGeom>
            <a:noFill/>
            <a:ln w="12700">
              <a:noFill/>
              <a:miter lim="800000"/>
              <a:headEnd/>
              <a:tailEnd/>
            </a:ln>
          </p:spPr>
          <p:txBody>
            <a:bodyPr wrap="none" anchor="ctr"/>
            <a:lstStyle/>
            <a:p>
              <a:endParaRPr lang="en-US"/>
            </a:p>
          </p:txBody>
        </p:sp>
        <p:sp>
          <p:nvSpPr>
            <p:cNvPr id="87047" name="Rectangle 5"/>
            <p:cNvSpPr>
              <a:spLocks noChangeArrowheads="1"/>
            </p:cNvSpPr>
            <p:nvPr/>
          </p:nvSpPr>
          <p:spPr bwMode="auto">
            <a:xfrm>
              <a:off x="1968" y="3936"/>
              <a:ext cx="1824" cy="288"/>
            </a:xfrm>
            <a:prstGeom prst="rect">
              <a:avLst/>
            </a:prstGeom>
            <a:noFill/>
            <a:ln w="12700">
              <a:noFill/>
              <a:miter lim="800000"/>
              <a:headEnd/>
              <a:tailEnd/>
            </a:ln>
          </p:spPr>
          <p:txBody>
            <a:bodyPr wrap="none" anchor="ctr"/>
            <a:lstStyle/>
            <a:p>
              <a:endParaRPr lang="en-US"/>
            </a:p>
          </p:txBody>
        </p:sp>
        <p:pic>
          <p:nvPicPr>
            <p:cNvPr id="87048" name="Picture 6"/>
            <p:cNvPicPr>
              <a:picLocks noChangeArrowheads="1"/>
            </p:cNvPicPr>
            <p:nvPr/>
          </p:nvPicPr>
          <p:blipFill>
            <a:blip r:embed="rId2" cstate="print"/>
            <a:srcRect/>
            <a:stretch>
              <a:fillRect/>
            </a:stretch>
          </p:blipFill>
          <p:spPr bwMode="auto">
            <a:xfrm>
              <a:off x="624" y="2016"/>
              <a:ext cx="4760" cy="477"/>
            </a:xfrm>
            <a:prstGeom prst="rect">
              <a:avLst/>
            </a:prstGeom>
            <a:noFill/>
            <a:ln w="12700">
              <a:noFill/>
              <a:miter lim="800000"/>
              <a:headEnd/>
              <a:tailEnd/>
            </a:ln>
          </p:spPr>
        </p:pic>
        <p:pic>
          <p:nvPicPr>
            <p:cNvPr id="87049" name="Picture 7"/>
            <p:cNvPicPr>
              <a:picLocks noChangeArrowheads="1"/>
            </p:cNvPicPr>
            <p:nvPr/>
          </p:nvPicPr>
          <p:blipFill>
            <a:blip r:embed="rId3" cstate="print"/>
            <a:srcRect/>
            <a:stretch>
              <a:fillRect/>
            </a:stretch>
          </p:blipFill>
          <p:spPr bwMode="auto">
            <a:xfrm>
              <a:off x="647" y="2496"/>
              <a:ext cx="4738" cy="1544"/>
            </a:xfrm>
            <a:prstGeom prst="rect">
              <a:avLst/>
            </a:prstGeom>
            <a:noFill/>
            <a:ln w="12700">
              <a:noFill/>
              <a:miter lim="800000"/>
              <a:headEnd/>
              <a:tailEnd/>
            </a:ln>
          </p:spPr>
        </p:pic>
        <p:pic>
          <p:nvPicPr>
            <p:cNvPr id="87050" name="Picture 8"/>
            <p:cNvPicPr>
              <a:picLocks noChangeArrowheads="1"/>
            </p:cNvPicPr>
            <p:nvPr/>
          </p:nvPicPr>
          <p:blipFill>
            <a:blip r:embed="rId4" cstate="print"/>
            <a:srcRect/>
            <a:stretch>
              <a:fillRect/>
            </a:stretch>
          </p:blipFill>
          <p:spPr bwMode="auto">
            <a:xfrm>
              <a:off x="694" y="288"/>
              <a:ext cx="4498" cy="1742"/>
            </a:xfrm>
            <a:prstGeom prst="rect">
              <a:avLst/>
            </a:prstGeom>
            <a:noFill/>
            <a:ln w="12700">
              <a:noFill/>
              <a:miter lim="800000"/>
              <a:headEnd/>
              <a:tailEnd/>
            </a:ln>
          </p:spPr>
        </p:pic>
        <p:sp>
          <p:nvSpPr>
            <p:cNvPr id="87051" name="Rectangle 9"/>
            <p:cNvSpPr>
              <a:spLocks noChangeArrowheads="1"/>
            </p:cNvSpPr>
            <p:nvPr/>
          </p:nvSpPr>
          <p:spPr bwMode="auto">
            <a:xfrm>
              <a:off x="864" y="336"/>
              <a:ext cx="1872" cy="280"/>
            </a:xfrm>
            <a:prstGeom prst="rect">
              <a:avLst/>
            </a:prstGeom>
            <a:solidFill>
              <a:srgbClr val="FCFEB9"/>
            </a:solidFill>
            <a:ln w="12700">
              <a:noFill/>
              <a:miter lim="800000"/>
              <a:headEnd/>
              <a:tailEnd/>
            </a:ln>
          </p:spPr>
          <p:txBody>
            <a:bodyPr lIns="90488" tIns="44450" rIns="90488" bIns="44450">
              <a:spAutoFit/>
            </a:bodyPr>
            <a:lstStyle/>
            <a:p>
              <a:pPr>
                <a:lnSpc>
                  <a:spcPct val="70000"/>
                </a:lnSpc>
              </a:pPr>
              <a:r>
                <a:rPr lang="en-US" sz="3200">
                  <a:solidFill>
                    <a:srgbClr val="0000CC"/>
                  </a:solidFill>
                  <a:latin typeface="Times New Roman" pitchFamily="18" charset="0"/>
                </a:rPr>
                <a:t>Outer membrane</a:t>
              </a:r>
            </a:p>
          </p:txBody>
        </p:sp>
        <p:sp>
          <p:nvSpPr>
            <p:cNvPr id="87052" name="AutoShape 10"/>
            <p:cNvSpPr>
              <a:spLocks noChangeArrowheads="1"/>
            </p:cNvSpPr>
            <p:nvPr/>
          </p:nvSpPr>
          <p:spPr bwMode="auto">
            <a:xfrm rot="13860000" flipH="1">
              <a:off x="2092" y="796"/>
              <a:ext cx="952" cy="424"/>
            </a:xfrm>
            <a:prstGeom prst="rightArrow">
              <a:avLst>
                <a:gd name="adj1" fmla="val 50000"/>
                <a:gd name="adj2" fmla="val 112295"/>
              </a:avLst>
            </a:prstGeom>
            <a:solidFill>
              <a:schemeClr val="accent1"/>
            </a:solidFill>
            <a:ln w="12700">
              <a:solidFill>
                <a:schemeClr val="tx1"/>
              </a:solidFill>
              <a:miter lim="800000"/>
              <a:headEnd/>
              <a:tailEnd/>
            </a:ln>
          </p:spPr>
          <p:txBody>
            <a:bodyPr wrap="none" anchor="ctr"/>
            <a:lstStyle/>
            <a:p>
              <a:endParaRPr lang="en-US"/>
            </a:p>
          </p:txBody>
        </p:sp>
        <p:sp>
          <p:nvSpPr>
            <p:cNvPr id="87053" name="Rectangle 11"/>
            <p:cNvSpPr>
              <a:spLocks noChangeArrowheads="1"/>
            </p:cNvSpPr>
            <p:nvPr/>
          </p:nvSpPr>
          <p:spPr bwMode="auto">
            <a:xfrm>
              <a:off x="1433" y="1935"/>
              <a:ext cx="2792" cy="574"/>
            </a:xfrm>
            <a:prstGeom prst="rect">
              <a:avLst/>
            </a:prstGeom>
            <a:noFill/>
            <a:ln w="12700">
              <a:noFill/>
              <a:miter lim="800000"/>
              <a:headEnd/>
              <a:tailEnd/>
            </a:ln>
          </p:spPr>
          <p:txBody>
            <a:bodyPr lIns="90488" tIns="44450" rIns="90488" bIns="44450">
              <a:spAutoFit/>
            </a:bodyPr>
            <a:lstStyle/>
            <a:p>
              <a:r>
                <a:rPr lang="en-US" sz="5400">
                  <a:latin typeface="Times New Roman" pitchFamily="18" charset="0"/>
                </a:rPr>
                <a:t>peptidoglycan</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3"/>
          <p:cNvPicPr>
            <a:picLocks noGrp="1" noChangeAspect="1" noChangeArrowheads="1"/>
          </p:cNvPicPr>
          <p:nvPr>
            <p:ph idx="1"/>
          </p:nvPr>
        </p:nvPicPr>
        <p:blipFill>
          <a:blip r:embed="rId2" cstate="print"/>
          <a:srcRect b="7950"/>
          <a:stretch>
            <a:fillRect/>
          </a:stretch>
        </p:blipFill>
        <p:spPr>
          <a:xfrm>
            <a:off x="457200" y="0"/>
            <a:ext cx="8229600" cy="3124200"/>
          </a:xfrm>
          <a:noFill/>
        </p:spPr>
      </p:pic>
      <p:pic>
        <p:nvPicPr>
          <p:cNvPr id="93187" name="Picture 4"/>
          <p:cNvPicPr>
            <a:picLocks noChangeAspect="1" noChangeArrowheads="1"/>
          </p:cNvPicPr>
          <p:nvPr/>
        </p:nvPicPr>
        <p:blipFill>
          <a:blip r:embed="rId3" cstate="print"/>
          <a:srcRect b="7098"/>
          <a:stretch>
            <a:fillRect/>
          </a:stretch>
        </p:blipFill>
        <p:spPr bwMode="auto">
          <a:xfrm>
            <a:off x="0" y="3248025"/>
            <a:ext cx="9144000" cy="3609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pPr algn="l"/>
            <a:r>
              <a:rPr lang="en-US" sz="4000" b="1" dirty="0" err="1" smtClean="0"/>
              <a:t>Lipopolysaccharide</a:t>
            </a:r>
            <a:r>
              <a:rPr lang="en-US" sz="4000" b="1" dirty="0" smtClean="0"/>
              <a:t> Structure:</a:t>
            </a:r>
            <a:endParaRPr lang="en-US" sz="4000" b="1" dirty="0"/>
          </a:p>
        </p:txBody>
      </p:sp>
      <p:sp>
        <p:nvSpPr>
          <p:cNvPr id="3" name="Content Placeholder 2"/>
          <p:cNvSpPr>
            <a:spLocks noGrp="1"/>
          </p:cNvSpPr>
          <p:nvPr>
            <p:ph sz="half" idx="1"/>
          </p:nvPr>
        </p:nvSpPr>
        <p:spPr>
          <a:xfrm>
            <a:off x="457200" y="990600"/>
            <a:ext cx="4038600" cy="5135563"/>
          </a:xfrm>
        </p:spPr>
        <p:txBody>
          <a:bodyPr>
            <a:normAutofit/>
          </a:bodyPr>
          <a:lstStyle/>
          <a:p>
            <a:pPr algn="just"/>
            <a:r>
              <a:rPr lang="en-US" sz="2000" dirty="0" smtClean="0"/>
              <a:t>These large, complex molecules contain both lipids and carbohydrate, and consists of three parts: 1) lipid A, 2) the core polysaccharide, and 3) the O side chain.</a:t>
            </a:r>
          </a:p>
          <a:p>
            <a:pPr algn="just"/>
            <a:r>
              <a:rPr lang="en-US" sz="2000" dirty="0" smtClean="0"/>
              <a:t>The lipid A region contains two glucosamine sugar derivatives, each with three fatty acids and phosphate.</a:t>
            </a:r>
          </a:p>
          <a:p>
            <a:pPr algn="just"/>
            <a:r>
              <a:rPr lang="en-US" sz="2000" dirty="0" smtClean="0"/>
              <a:t>The core polysaccharide is joined to lipid A.</a:t>
            </a:r>
          </a:p>
          <a:p>
            <a:pPr algn="just"/>
            <a:r>
              <a:rPr lang="en-US" sz="2000" dirty="0" smtClean="0"/>
              <a:t>The O side chain or O antigen is a short polysaccharide chain extending outward from the core.</a:t>
            </a:r>
            <a:endParaRPr lang="en-US" sz="2000" dirty="0"/>
          </a:p>
        </p:txBody>
      </p:sp>
      <p:pic>
        <p:nvPicPr>
          <p:cNvPr id="6146" name="Picture 2" descr="C:\Users\Rayyan\Desktop\Phd courses\LPS.gif"/>
          <p:cNvPicPr>
            <a:picLocks noGrp="1" noChangeAspect="1" noChangeArrowheads="1"/>
          </p:cNvPicPr>
          <p:nvPr>
            <p:ph sz="half" idx="2"/>
          </p:nvPr>
        </p:nvPicPr>
        <p:blipFill>
          <a:blip r:embed="rId2" cstate="print"/>
          <a:srcRect/>
          <a:stretch>
            <a:fillRect/>
          </a:stretch>
        </p:blipFill>
        <p:spPr bwMode="auto">
          <a:xfrm>
            <a:off x="6096000" y="914400"/>
            <a:ext cx="2438400" cy="4724400"/>
          </a:xfrm>
          <a:prstGeom prst="rect">
            <a:avLst/>
          </a:prstGeom>
          <a:noFill/>
        </p:spPr>
      </p:pic>
      <p:sp>
        <p:nvSpPr>
          <p:cNvPr id="6" name="Left Brace 5"/>
          <p:cNvSpPr/>
          <p:nvPr/>
        </p:nvSpPr>
        <p:spPr>
          <a:xfrm>
            <a:off x="5943600" y="914400"/>
            <a:ext cx="274319" cy="1524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Left Brace 6"/>
          <p:cNvSpPr/>
          <p:nvPr/>
        </p:nvSpPr>
        <p:spPr>
          <a:xfrm>
            <a:off x="6019800" y="2514600"/>
            <a:ext cx="228600" cy="17526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Left Brace 7"/>
          <p:cNvSpPr/>
          <p:nvPr/>
        </p:nvSpPr>
        <p:spPr>
          <a:xfrm>
            <a:off x="5791200" y="4419600"/>
            <a:ext cx="304800" cy="1143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4648200" y="1447800"/>
            <a:ext cx="1447800" cy="369332"/>
          </a:xfrm>
          <a:prstGeom prst="rect">
            <a:avLst/>
          </a:prstGeom>
          <a:noFill/>
        </p:spPr>
        <p:txBody>
          <a:bodyPr wrap="square" rtlCol="0">
            <a:spAutoFit/>
          </a:bodyPr>
          <a:lstStyle/>
          <a:p>
            <a:r>
              <a:rPr lang="en-US" b="1" dirty="0" smtClean="0"/>
              <a:t>O side chain</a:t>
            </a:r>
            <a:endParaRPr lang="en-US" b="1" dirty="0"/>
          </a:p>
        </p:txBody>
      </p:sp>
      <p:sp>
        <p:nvSpPr>
          <p:cNvPr id="11" name="TextBox 10"/>
          <p:cNvSpPr txBox="1"/>
          <p:nvPr/>
        </p:nvSpPr>
        <p:spPr>
          <a:xfrm>
            <a:off x="4495800" y="3048000"/>
            <a:ext cx="1676400" cy="646331"/>
          </a:xfrm>
          <a:prstGeom prst="rect">
            <a:avLst/>
          </a:prstGeom>
          <a:noFill/>
        </p:spPr>
        <p:txBody>
          <a:bodyPr wrap="square" rtlCol="0">
            <a:spAutoFit/>
          </a:bodyPr>
          <a:lstStyle/>
          <a:p>
            <a:pPr algn="ctr"/>
            <a:r>
              <a:rPr lang="en-US" b="1" dirty="0" smtClean="0"/>
              <a:t>Core polysaccharide</a:t>
            </a:r>
            <a:endParaRPr lang="en-US" b="1" dirty="0"/>
          </a:p>
        </p:txBody>
      </p:sp>
      <p:sp>
        <p:nvSpPr>
          <p:cNvPr id="12" name="TextBox 11"/>
          <p:cNvSpPr txBox="1"/>
          <p:nvPr/>
        </p:nvSpPr>
        <p:spPr>
          <a:xfrm>
            <a:off x="4800600" y="4800600"/>
            <a:ext cx="1143000" cy="369332"/>
          </a:xfrm>
          <a:prstGeom prst="rect">
            <a:avLst/>
          </a:prstGeom>
          <a:noFill/>
        </p:spPr>
        <p:txBody>
          <a:bodyPr wrap="square" rtlCol="0">
            <a:spAutoFit/>
          </a:bodyPr>
          <a:lstStyle/>
          <a:p>
            <a:pPr algn="ctr"/>
            <a:r>
              <a:rPr lang="en-US" b="1" dirty="0" smtClean="0"/>
              <a:t>Lipid A</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Content Placeholder 3"/>
          <p:cNvPicPr>
            <a:picLocks noGrp="1"/>
          </p:cNvPicPr>
          <p:nvPr>
            <p:ph idx="1"/>
          </p:nvPr>
        </p:nvPicPr>
        <p:blipFill>
          <a:blip r:embed="rId2" cstate="print"/>
          <a:srcRect/>
          <a:stretch>
            <a:fillRect/>
          </a:stretch>
        </p:blipFill>
        <p:spPr>
          <a:xfrm>
            <a:off x="1828800" y="381000"/>
            <a:ext cx="5105400" cy="60198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9"/>
          <p:cNvSpPr>
            <a:spLocks noChangeArrowheads="1"/>
          </p:cNvSpPr>
          <p:nvPr/>
        </p:nvSpPr>
        <p:spPr bwMode="auto">
          <a:xfrm>
            <a:off x="1066800" y="2901950"/>
            <a:ext cx="1143000" cy="444500"/>
          </a:xfrm>
          <a:prstGeom prst="rect">
            <a:avLst/>
          </a:prstGeom>
          <a:solidFill>
            <a:srgbClr val="333333"/>
          </a:solidFill>
          <a:ln w="9525">
            <a:solidFill>
              <a:srgbClr val="000000"/>
            </a:solidFill>
            <a:miter lim="800000"/>
            <a:headEnd/>
            <a:tailEnd/>
          </a:ln>
        </p:spPr>
        <p:txBody>
          <a:bodyPr/>
          <a:lstStyle/>
          <a:p>
            <a:endParaRPr lang="en-US" sz="1600"/>
          </a:p>
        </p:txBody>
      </p:sp>
      <p:sp>
        <p:nvSpPr>
          <p:cNvPr id="6149" name="Rectangle 10"/>
          <p:cNvSpPr>
            <a:spLocks noChangeArrowheads="1"/>
          </p:cNvSpPr>
          <p:nvPr/>
        </p:nvSpPr>
        <p:spPr bwMode="auto">
          <a:xfrm>
            <a:off x="1066800" y="3402013"/>
            <a:ext cx="1143000" cy="82550"/>
          </a:xfrm>
          <a:prstGeom prst="rect">
            <a:avLst/>
          </a:prstGeom>
          <a:solidFill>
            <a:srgbClr val="FFFFFF"/>
          </a:solidFill>
          <a:ln w="9525">
            <a:solidFill>
              <a:srgbClr val="000000"/>
            </a:solidFill>
            <a:miter lim="800000"/>
            <a:headEnd/>
            <a:tailEnd/>
          </a:ln>
        </p:spPr>
        <p:txBody>
          <a:bodyPr/>
          <a:lstStyle/>
          <a:p>
            <a:endParaRPr lang="en-US" sz="1600"/>
          </a:p>
        </p:txBody>
      </p:sp>
      <p:sp>
        <p:nvSpPr>
          <p:cNvPr id="6150" name="Rectangle 11"/>
          <p:cNvSpPr>
            <a:spLocks noChangeArrowheads="1"/>
          </p:cNvSpPr>
          <p:nvPr/>
        </p:nvSpPr>
        <p:spPr bwMode="auto">
          <a:xfrm>
            <a:off x="6096000" y="3195638"/>
            <a:ext cx="1143000" cy="82550"/>
          </a:xfrm>
          <a:prstGeom prst="rect">
            <a:avLst/>
          </a:prstGeom>
          <a:solidFill>
            <a:srgbClr val="333333"/>
          </a:solidFill>
          <a:ln w="9525">
            <a:solidFill>
              <a:srgbClr val="000000"/>
            </a:solidFill>
            <a:miter lim="800000"/>
            <a:headEnd/>
            <a:tailEnd/>
          </a:ln>
        </p:spPr>
        <p:txBody>
          <a:bodyPr/>
          <a:lstStyle/>
          <a:p>
            <a:endParaRPr lang="en-US" sz="1600"/>
          </a:p>
        </p:txBody>
      </p:sp>
      <p:sp>
        <p:nvSpPr>
          <p:cNvPr id="6151" name="Rectangle 12"/>
          <p:cNvSpPr>
            <a:spLocks noChangeArrowheads="1"/>
          </p:cNvSpPr>
          <p:nvPr/>
        </p:nvSpPr>
        <p:spPr bwMode="auto">
          <a:xfrm>
            <a:off x="6096000" y="2971800"/>
            <a:ext cx="1143000" cy="195263"/>
          </a:xfrm>
          <a:prstGeom prst="rect">
            <a:avLst/>
          </a:prstGeom>
          <a:solidFill>
            <a:srgbClr val="FFFFFF"/>
          </a:solidFill>
          <a:ln w="9525">
            <a:solidFill>
              <a:srgbClr val="000000"/>
            </a:solidFill>
            <a:miter lim="800000"/>
            <a:headEnd/>
            <a:tailEnd/>
          </a:ln>
        </p:spPr>
        <p:txBody>
          <a:bodyPr/>
          <a:lstStyle/>
          <a:p>
            <a:endParaRPr lang="en-US" sz="1600"/>
          </a:p>
        </p:txBody>
      </p:sp>
      <p:sp>
        <p:nvSpPr>
          <p:cNvPr id="6152" name="Rectangle 13"/>
          <p:cNvSpPr>
            <a:spLocks noChangeArrowheads="1"/>
          </p:cNvSpPr>
          <p:nvPr/>
        </p:nvSpPr>
        <p:spPr bwMode="auto">
          <a:xfrm>
            <a:off x="6096000" y="3305175"/>
            <a:ext cx="1143000" cy="84138"/>
          </a:xfrm>
          <a:prstGeom prst="rect">
            <a:avLst/>
          </a:prstGeom>
          <a:solidFill>
            <a:srgbClr val="FFFFFF"/>
          </a:solidFill>
          <a:ln w="9525">
            <a:solidFill>
              <a:srgbClr val="000000"/>
            </a:solidFill>
            <a:miter lim="800000"/>
            <a:headEnd/>
            <a:tailEnd/>
          </a:ln>
        </p:spPr>
        <p:txBody>
          <a:bodyPr/>
          <a:lstStyle/>
          <a:p>
            <a:endParaRPr lang="en-US" sz="1600"/>
          </a:p>
        </p:txBody>
      </p:sp>
      <p:sp>
        <p:nvSpPr>
          <p:cNvPr id="6153" name="Rectangle 14"/>
          <p:cNvSpPr>
            <a:spLocks noChangeArrowheads="1"/>
          </p:cNvSpPr>
          <p:nvPr/>
        </p:nvSpPr>
        <p:spPr bwMode="auto">
          <a:xfrm>
            <a:off x="3384550" y="3033713"/>
            <a:ext cx="1568450" cy="431800"/>
          </a:xfrm>
          <a:prstGeom prst="rect">
            <a:avLst/>
          </a:prstGeom>
          <a:solidFill>
            <a:srgbClr val="FFFFFF"/>
          </a:solidFill>
          <a:ln w="9525">
            <a:noFill/>
            <a:miter lim="800000"/>
            <a:headEnd/>
            <a:tailEnd/>
          </a:ln>
        </p:spPr>
        <p:txBody>
          <a:bodyPr/>
          <a:lstStyle/>
          <a:p>
            <a:pPr algn="ctr" eaLnBrk="0" hangingPunct="0"/>
            <a:r>
              <a:rPr lang="en-US" sz="1600">
                <a:solidFill>
                  <a:schemeClr val="accent2"/>
                </a:solidFill>
                <a:cs typeface="Times New Roman" pitchFamily="18" charset="0"/>
              </a:rPr>
              <a:t>Peptido</a:t>
            </a:r>
            <a:r>
              <a:rPr lang="en-US" sz="1600">
                <a:solidFill>
                  <a:srgbClr val="00B050"/>
                </a:solidFill>
                <a:cs typeface="Times New Roman" pitchFamily="18" charset="0"/>
              </a:rPr>
              <a:t>glycan</a:t>
            </a:r>
          </a:p>
        </p:txBody>
      </p:sp>
      <p:sp>
        <p:nvSpPr>
          <p:cNvPr id="6154" name="Rectangle 15"/>
          <p:cNvSpPr>
            <a:spLocks noChangeArrowheads="1"/>
          </p:cNvSpPr>
          <p:nvPr/>
        </p:nvSpPr>
        <p:spPr bwMode="auto">
          <a:xfrm>
            <a:off x="838200" y="5224463"/>
            <a:ext cx="1676400" cy="338137"/>
          </a:xfrm>
          <a:prstGeom prst="rect">
            <a:avLst/>
          </a:prstGeom>
          <a:noFill/>
          <a:ln w="9525">
            <a:solidFill>
              <a:srgbClr val="0000CC"/>
            </a:solidFill>
            <a:miter lim="800000"/>
            <a:headEnd/>
            <a:tailEnd/>
          </a:ln>
        </p:spPr>
        <p:txBody>
          <a:bodyPr anchor="ctr">
            <a:spAutoFit/>
          </a:bodyPr>
          <a:lstStyle/>
          <a:p>
            <a:pPr algn="ctr"/>
            <a:r>
              <a:rPr lang="en-US" sz="1600" b="1">
                <a:ea typeface="MS Mincho" pitchFamily="49" charset="-128"/>
              </a:rPr>
              <a:t>A. </a:t>
            </a:r>
            <a:r>
              <a:rPr lang="en-US" sz="1600" b="1">
                <a:solidFill>
                  <a:srgbClr val="FF0000"/>
                </a:solidFill>
                <a:ea typeface="MS Mincho" pitchFamily="49" charset="-128"/>
              </a:rPr>
              <a:t>Gram +ve</a:t>
            </a:r>
            <a:r>
              <a:rPr lang="en-US" sz="1600" b="1">
                <a:ea typeface="MS Mincho" pitchFamily="49" charset="-128"/>
              </a:rPr>
              <a:t>     </a:t>
            </a:r>
            <a:endParaRPr lang="en-US" sz="1600">
              <a:solidFill>
                <a:srgbClr val="FF0000"/>
              </a:solidFill>
              <a:ea typeface="MS Mincho" pitchFamily="49" charset="-128"/>
            </a:endParaRPr>
          </a:p>
        </p:txBody>
      </p:sp>
      <p:sp>
        <p:nvSpPr>
          <p:cNvPr id="6155" name="Rectangle 16"/>
          <p:cNvSpPr>
            <a:spLocks noChangeArrowheads="1"/>
          </p:cNvSpPr>
          <p:nvPr/>
        </p:nvSpPr>
        <p:spPr bwMode="auto">
          <a:xfrm>
            <a:off x="2895600" y="2438400"/>
            <a:ext cx="2514600" cy="493713"/>
          </a:xfrm>
          <a:prstGeom prst="rect">
            <a:avLst/>
          </a:prstGeom>
          <a:solidFill>
            <a:srgbClr val="FFFFFF"/>
          </a:solidFill>
          <a:ln w="9525">
            <a:noFill/>
            <a:miter lim="800000"/>
            <a:headEnd/>
            <a:tailEnd/>
          </a:ln>
        </p:spPr>
        <p:txBody>
          <a:bodyPr/>
          <a:lstStyle/>
          <a:p>
            <a:pPr algn="ctr"/>
            <a:r>
              <a:rPr lang="en-US" sz="1600">
                <a:cs typeface="Times New Roman" pitchFamily="18" charset="0"/>
              </a:rPr>
              <a:t>Lipo</a:t>
            </a:r>
            <a:r>
              <a:rPr lang="en-US" sz="1600">
                <a:solidFill>
                  <a:srgbClr val="FF0000"/>
                </a:solidFill>
                <a:cs typeface="Times New Roman" pitchFamily="18" charset="0"/>
              </a:rPr>
              <a:t>poly</a:t>
            </a:r>
            <a:r>
              <a:rPr lang="en-US" sz="1600">
                <a:cs typeface="Times New Roman" pitchFamily="18" charset="0"/>
              </a:rPr>
              <a:t>saccharides </a:t>
            </a:r>
          </a:p>
          <a:p>
            <a:pPr algn="ctr"/>
            <a:r>
              <a:rPr lang="en-US" sz="1600">
                <a:cs typeface="Times New Roman" pitchFamily="18" charset="0"/>
              </a:rPr>
              <a:t>&amp; proteins</a:t>
            </a:r>
          </a:p>
          <a:p>
            <a:pPr eaLnBrk="0" hangingPunct="0"/>
            <a:endParaRPr lang="en-US" sz="1600">
              <a:cs typeface="Times New Roman" pitchFamily="18" charset="0"/>
            </a:endParaRPr>
          </a:p>
        </p:txBody>
      </p:sp>
      <p:sp>
        <p:nvSpPr>
          <p:cNvPr id="6156" name="Rectangle 17"/>
          <p:cNvSpPr>
            <a:spLocks noChangeArrowheads="1"/>
          </p:cNvSpPr>
          <p:nvPr/>
        </p:nvSpPr>
        <p:spPr bwMode="auto">
          <a:xfrm>
            <a:off x="3276600" y="3527425"/>
            <a:ext cx="1828800" cy="623888"/>
          </a:xfrm>
          <a:prstGeom prst="rect">
            <a:avLst/>
          </a:prstGeom>
          <a:solidFill>
            <a:srgbClr val="FFFFFF"/>
          </a:solidFill>
          <a:ln w="9525">
            <a:noFill/>
            <a:miter lim="800000"/>
            <a:headEnd/>
            <a:tailEnd/>
          </a:ln>
        </p:spPr>
        <p:txBody>
          <a:bodyPr/>
          <a:lstStyle/>
          <a:p>
            <a:pPr algn="ctr"/>
            <a:r>
              <a:rPr lang="en-US" sz="1600">
                <a:cs typeface="Times New Roman" pitchFamily="18" charset="0"/>
              </a:rPr>
              <a:t>Plasma membrane</a:t>
            </a:r>
          </a:p>
        </p:txBody>
      </p:sp>
      <p:graphicFrame>
        <p:nvGraphicFramePr>
          <p:cNvPr id="6146" name="Object 23"/>
          <p:cNvGraphicFramePr>
            <a:graphicFrameLocks noChangeAspect="1"/>
          </p:cNvGraphicFramePr>
          <p:nvPr/>
        </p:nvGraphicFramePr>
        <p:xfrm>
          <a:off x="6096000" y="1066800"/>
          <a:ext cx="2667000" cy="1371600"/>
        </p:xfrm>
        <a:graphic>
          <a:graphicData uri="http://schemas.openxmlformats.org/presentationml/2006/ole">
            <p:oleObj spid="_x0000_s1026" name="Image" r:id="rId4" imgW="6400000" imgH="2361905" progId="">
              <p:embed/>
            </p:oleObj>
          </a:graphicData>
        </a:graphic>
      </p:graphicFrame>
      <p:graphicFrame>
        <p:nvGraphicFramePr>
          <p:cNvPr id="6147" name="Object 24"/>
          <p:cNvGraphicFramePr>
            <a:graphicFrameLocks noChangeAspect="1"/>
          </p:cNvGraphicFramePr>
          <p:nvPr/>
        </p:nvGraphicFramePr>
        <p:xfrm>
          <a:off x="838200" y="762000"/>
          <a:ext cx="2819400" cy="1541463"/>
        </p:xfrm>
        <a:graphic>
          <a:graphicData uri="http://schemas.openxmlformats.org/presentationml/2006/ole">
            <p:oleObj spid="_x0000_s1027" name="Image" r:id="rId5" imgW="5561905" imgH="3771429" progId="">
              <p:embed/>
            </p:oleObj>
          </a:graphicData>
        </a:graphic>
      </p:graphicFrame>
      <p:sp>
        <p:nvSpPr>
          <p:cNvPr id="6157" name="Text Box 27"/>
          <p:cNvSpPr txBox="1">
            <a:spLocks noChangeArrowheads="1"/>
          </p:cNvSpPr>
          <p:nvPr/>
        </p:nvSpPr>
        <p:spPr bwMode="auto">
          <a:xfrm>
            <a:off x="381000" y="228600"/>
            <a:ext cx="2819400" cy="336550"/>
          </a:xfrm>
          <a:prstGeom prst="rect">
            <a:avLst/>
          </a:prstGeom>
          <a:solidFill>
            <a:srgbClr val="FFFF66"/>
          </a:solidFill>
          <a:ln w="9525">
            <a:noFill/>
            <a:miter lim="800000"/>
            <a:headEnd/>
            <a:tailEnd/>
          </a:ln>
        </p:spPr>
        <p:txBody>
          <a:bodyPr>
            <a:spAutoFit/>
          </a:bodyPr>
          <a:lstStyle/>
          <a:p>
            <a:pPr>
              <a:spcBef>
                <a:spcPct val="50000"/>
              </a:spcBef>
            </a:pPr>
            <a:r>
              <a:rPr lang="en-US" sz="1600" b="1"/>
              <a:t>3. Cell Wall Composition</a:t>
            </a:r>
          </a:p>
        </p:txBody>
      </p:sp>
      <p:sp>
        <p:nvSpPr>
          <p:cNvPr id="6158" name="Rectangle 29"/>
          <p:cNvSpPr>
            <a:spLocks noChangeArrowheads="1"/>
          </p:cNvSpPr>
          <p:nvPr/>
        </p:nvSpPr>
        <p:spPr bwMode="auto">
          <a:xfrm>
            <a:off x="533400" y="3719513"/>
            <a:ext cx="2249488" cy="1154112"/>
          </a:xfrm>
          <a:prstGeom prst="rect">
            <a:avLst/>
          </a:prstGeom>
          <a:noFill/>
          <a:ln w="9525">
            <a:noFill/>
            <a:miter lim="800000"/>
            <a:headEnd/>
            <a:tailEnd/>
          </a:ln>
        </p:spPr>
        <p:txBody>
          <a:bodyPr wrap="none" anchor="ctr">
            <a:spAutoFit/>
          </a:bodyPr>
          <a:lstStyle/>
          <a:p>
            <a:pPr marL="171450" indent="-171450">
              <a:lnSpc>
                <a:spcPct val="150000"/>
              </a:lnSpc>
              <a:buFont typeface="Arial" charset="0"/>
              <a:buChar char="•"/>
              <a:tabLst>
                <a:tab pos="457200" algn="l"/>
              </a:tabLst>
            </a:pPr>
            <a:r>
              <a:rPr lang="en-US" sz="1600" b="1">
                <a:solidFill>
                  <a:srgbClr val="006600"/>
                </a:solidFill>
              </a:rPr>
              <a:t>High</a:t>
            </a:r>
            <a:r>
              <a:rPr lang="en-US" sz="1600"/>
              <a:t> peptidoglycan </a:t>
            </a:r>
          </a:p>
          <a:p>
            <a:pPr marL="171450" indent="-171450">
              <a:lnSpc>
                <a:spcPct val="150000"/>
              </a:lnSpc>
              <a:buFont typeface="Arial" charset="0"/>
              <a:buChar char="•"/>
              <a:tabLst>
                <a:tab pos="457200" algn="l"/>
              </a:tabLst>
            </a:pPr>
            <a:r>
              <a:rPr lang="en-US" sz="1600" b="1">
                <a:solidFill>
                  <a:srgbClr val="006600"/>
                </a:solidFill>
              </a:rPr>
              <a:t>Low</a:t>
            </a:r>
            <a:r>
              <a:rPr lang="en-US" sz="1600"/>
              <a:t> lipid contents </a:t>
            </a:r>
          </a:p>
          <a:p>
            <a:pPr marL="171450" indent="-171450">
              <a:lnSpc>
                <a:spcPct val="150000"/>
              </a:lnSpc>
              <a:buFont typeface="Arial" charset="0"/>
              <a:buChar char="•"/>
              <a:tabLst>
                <a:tab pos="457200" algn="l"/>
              </a:tabLst>
            </a:pPr>
            <a:r>
              <a:rPr lang="en-US" sz="1600" b="1">
                <a:solidFill>
                  <a:srgbClr val="006600"/>
                </a:solidFill>
              </a:rPr>
              <a:t>Allow </a:t>
            </a:r>
            <a:r>
              <a:rPr lang="en-US" sz="1600"/>
              <a:t>Gram  stain</a:t>
            </a:r>
          </a:p>
        </p:txBody>
      </p:sp>
      <p:sp>
        <p:nvSpPr>
          <p:cNvPr id="6159" name="Rectangle 30"/>
          <p:cNvSpPr>
            <a:spLocks noChangeArrowheads="1"/>
          </p:cNvSpPr>
          <p:nvPr/>
        </p:nvSpPr>
        <p:spPr bwMode="auto">
          <a:xfrm>
            <a:off x="5781675" y="3657600"/>
            <a:ext cx="2205038" cy="1200150"/>
          </a:xfrm>
          <a:prstGeom prst="rect">
            <a:avLst/>
          </a:prstGeom>
          <a:noFill/>
          <a:ln w="9525">
            <a:noFill/>
            <a:miter lim="800000"/>
            <a:headEnd/>
            <a:tailEnd/>
          </a:ln>
        </p:spPr>
        <p:txBody>
          <a:bodyPr wrap="none" anchor="ctr">
            <a:spAutoFit/>
          </a:bodyPr>
          <a:lstStyle/>
          <a:p>
            <a:pPr marL="171450" indent="-171450">
              <a:lnSpc>
                <a:spcPct val="150000"/>
              </a:lnSpc>
              <a:buFont typeface="Arial" charset="0"/>
              <a:buChar char="•"/>
              <a:tabLst>
                <a:tab pos="457200" algn="l"/>
              </a:tabLst>
            </a:pPr>
            <a:r>
              <a:rPr lang="en-US" sz="1600" b="1">
                <a:solidFill>
                  <a:srgbClr val="006600"/>
                </a:solidFill>
              </a:rPr>
              <a:t>Low</a:t>
            </a:r>
            <a:r>
              <a:rPr lang="en-US" sz="1600"/>
              <a:t> peptidoglycan  </a:t>
            </a:r>
          </a:p>
          <a:p>
            <a:pPr marL="171450" indent="-171450">
              <a:lnSpc>
                <a:spcPct val="150000"/>
              </a:lnSpc>
              <a:buFont typeface="Arial" charset="0"/>
              <a:buChar char="•"/>
              <a:tabLst>
                <a:tab pos="457200" algn="l"/>
              </a:tabLst>
            </a:pPr>
            <a:r>
              <a:rPr lang="en-US" sz="1600" b="1">
                <a:solidFill>
                  <a:srgbClr val="006600"/>
                </a:solidFill>
              </a:rPr>
              <a:t>High</a:t>
            </a:r>
            <a:r>
              <a:rPr lang="en-US" sz="1600"/>
              <a:t> lipid contents </a:t>
            </a:r>
          </a:p>
          <a:p>
            <a:pPr marL="171450" indent="-171450">
              <a:lnSpc>
                <a:spcPct val="150000"/>
              </a:lnSpc>
              <a:buFont typeface="Arial" charset="0"/>
              <a:buChar char="•"/>
              <a:tabLst>
                <a:tab pos="457200" algn="l"/>
              </a:tabLst>
            </a:pPr>
            <a:r>
              <a:rPr lang="en-US" sz="1600" b="1">
                <a:solidFill>
                  <a:srgbClr val="006600"/>
                </a:solidFill>
              </a:rPr>
              <a:t>Reject</a:t>
            </a:r>
            <a:r>
              <a:rPr lang="en-US" sz="1600"/>
              <a:t> Gram stain</a:t>
            </a:r>
          </a:p>
        </p:txBody>
      </p:sp>
      <p:sp>
        <p:nvSpPr>
          <p:cNvPr id="6160" name="Rectangle 31"/>
          <p:cNvSpPr>
            <a:spLocks noChangeArrowheads="1"/>
          </p:cNvSpPr>
          <p:nvPr/>
        </p:nvSpPr>
        <p:spPr bwMode="auto">
          <a:xfrm>
            <a:off x="5257800" y="6138863"/>
            <a:ext cx="1828800" cy="338137"/>
          </a:xfrm>
          <a:prstGeom prst="rect">
            <a:avLst/>
          </a:prstGeom>
          <a:noFill/>
          <a:ln w="9525">
            <a:solidFill>
              <a:srgbClr val="0000CC"/>
            </a:solidFill>
            <a:miter lim="800000"/>
            <a:headEnd/>
            <a:tailEnd/>
          </a:ln>
        </p:spPr>
        <p:txBody>
          <a:bodyPr anchor="ctr">
            <a:spAutoFit/>
          </a:bodyPr>
          <a:lstStyle/>
          <a:p>
            <a:pPr algn="ctr">
              <a:tabLst>
                <a:tab pos="457200" algn="l"/>
              </a:tabLst>
            </a:pPr>
            <a:r>
              <a:rPr lang="en-US" sz="1600" b="1">
                <a:latin typeface="Tahoma" pitchFamily="34" charset="0"/>
                <a:cs typeface="Tahoma" pitchFamily="34" charset="0"/>
              </a:rPr>
              <a:t>C. </a:t>
            </a:r>
            <a:r>
              <a:rPr lang="en-US" sz="1600" b="1">
                <a:solidFill>
                  <a:srgbClr val="FF0000"/>
                </a:solidFill>
                <a:latin typeface="Tahoma" pitchFamily="34" charset="0"/>
                <a:cs typeface="Tahoma" pitchFamily="34" charset="0"/>
              </a:rPr>
              <a:t>Mycoplasma</a:t>
            </a:r>
            <a:endParaRPr lang="en-US" sz="1600">
              <a:latin typeface="Tahoma" pitchFamily="34" charset="0"/>
              <a:cs typeface="Tahoma" pitchFamily="34" charset="0"/>
            </a:endParaRPr>
          </a:p>
        </p:txBody>
      </p:sp>
      <p:sp>
        <p:nvSpPr>
          <p:cNvPr id="6161" name="Rectangle 15"/>
          <p:cNvSpPr>
            <a:spLocks noChangeArrowheads="1"/>
          </p:cNvSpPr>
          <p:nvPr/>
        </p:nvSpPr>
        <p:spPr bwMode="auto">
          <a:xfrm>
            <a:off x="6096000" y="5205413"/>
            <a:ext cx="1676400" cy="338137"/>
          </a:xfrm>
          <a:prstGeom prst="rect">
            <a:avLst/>
          </a:prstGeom>
          <a:noFill/>
          <a:ln w="9525">
            <a:solidFill>
              <a:srgbClr val="0000CC"/>
            </a:solidFill>
            <a:miter lim="800000"/>
            <a:headEnd/>
            <a:tailEnd/>
          </a:ln>
        </p:spPr>
        <p:txBody>
          <a:bodyPr anchor="ctr">
            <a:spAutoFit/>
          </a:bodyPr>
          <a:lstStyle/>
          <a:p>
            <a:pPr algn="ctr"/>
            <a:r>
              <a:rPr lang="en-US" sz="1600" b="1">
                <a:ea typeface="MS Mincho" pitchFamily="49" charset="-128"/>
              </a:rPr>
              <a:t>B.</a:t>
            </a:r>
            <a:r>
              <a:rPr lang="en-US" sz="1600" b="1">
                <a:solidFill>
                  <a:srgbClr val="FF0000"/>
                </a:solidFill>
                <a:ea typeface="MS Mincho" pitchFamily="49" charset="-128"/>
              </a:rPr>
              <a:t> Gram -ve</a:t>
            </a:r>
            <a:r>
              <a:rPr lang="en-US" sz="1600" b="1">
                <a:ea typeface="MS Mincho" pitchFamily="49" charset="-128"/>
              </a:rPr>
              <a:t>     </a:t>
            </a:r>
            <a:endParaRPr lang="en-US" sz="1600">
              <a:solidFill>
                <a:srgbClr val="FF0000"/>
              </a:solidFill>
              <a:ea typeface="MS Mincho" pitchFamily="49" charset="-128"/>
            </a:endParaRPr>
          </a:p>
        </p:txBody>
      </p:sp>
      <p:sp>
        <p:nvSpPr>
          <p:cNvPr id="6162" name="Rectangle 31"/>
          <p:cNvSpPr>
            <a:spLocks noChangeArrowheads="1"/>
          </p:cNvSpPr>
          <p:nvPr/>
        </p:nvSpPr>
        <p:spPr bwMode="auto">
          <a:xfrm>
            <a:off x="1247775" y="6138863"/>
            <a:ext cx="2105025" cy="338137"/>
          </a:xfrm>
          <a:prstGeom prst="rect">
            <a:avLst/>
          </a:prstGeom>
          <a:noFill/>
          <a:ln w="9525">
            <a:solidFill>
              <a:srgbClr val="006600"/>
            </a:solidFill>
            <a:miter lim="800000"/>
            <a:headEnd/>
            <a:tailEnd/>
          </a:ln>
        </p:spPr>
        <p:txBody>
          <a:bodyPr wrap="none" anchor="ctr">
            <a:spAutoFit/>
          </a:bodyPr>
          <a:lstStyle/>
          <a:p>
            <a:pPr marL="171450" indent="-171450">
              <a:tabLst>
                <a:tab pos="457200" algn="l"/>
              </a:tabLst>
            </a:pPr>
            <a:r>
              <a:rPr lang="en-US" sz="1600" b="1">
                <a:solidFill>
                  <a:srgbClr val="006600"/>
                </a:solidFill>
                <a:latin typeface="Tahoma" pitchFamily="34" charset="0"/>
                <a:cs typeface="Tahoma" pitchFamily="34" charset="0"/>
              </a:rPr>
              <a:t>Lack </a:t>
            </a:r>
            <a:r>
              <a:rPr lang="en-US" sz="1600">
                <a:latin typeface="Tahoma" pitchFamily="34" charset="0"/>
                <a:cs typeface="Tahoma" pitchFamily="34" charset="0"/>
              </a:rPr>
              <a:t>cell walls (</a:t>
            </a:r>
            <a:r>
              <a:rPr lang="en-US" sz="1600">
                <a:solidFill>
                  <a:srgbClr val="0000CC"/>
                </a:solidFill>
                <a:latin typeface="Tahoma" pitchFamily="34" charset="0"/>
                <a:cs typeface="Tahoma" pitchFamily="34" charset="0"/>
              </a:rPr>
              <a:t>Few</a:t>
            </a:r>
            <a:r>
              <a:rPr lang="en-US" sz="1600">
                <a:latin typeface="Tahoma" pitchFamily="34" charset="0"/>
                <a:cs typeface="Tahoma" pitchFamily="34" charset="0"/>
              </a:rPr>
              <a:t>)</a:t>
            </a:r>
          </a:p>
        </p:txBody>
      </p:sp>
      <p:cxnSp>
        <p:nvCxnSpPr>
          <p:cNvPr id="34" name="Straight Arrow Connector 33"/>
          <p:cNvCxnSpPr/>
          <p:nvPr/>
        </p:nvCxnSpPr>
        <p:spPr>
          <a:xfrm>
            <a:off x="5257800" y="2703513"/>
            <a:ext cx="762000" cy="38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4800600" y="3389313"/>
            <a:ext cx="1219200" cy="457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5029200" y="3236913"/>
            <a:ext cx="990600" cy="15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10800000">
            <a:off x="2286000" y="3465513"/>
            <a:ext cx="1295400" cy="38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10800000">
            <a:off x="2286000" y="3236913"/>
            <a:ext cx="1066800" cy="15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Right Arrow 28"/>
          <p:cNvSpPr/>
          <p:nvPr/>
        </p:nvSpPr>
        <p:spPr>
          <a:xfrm>
            <a:off x="3352800" y="6248400"/>
            <a:ext cx="1905000" cy="152400"/>
          </a:xfrm>
          <a:prstGeom prst="rightArrow">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ight Arrow 29"/>
          <p:cNvSpPr/>
          <p:nvPr/>
        </p:nvSpPr>
        <p:spPr>
          <a:xfrm rot="5400000">
            <a:off x="1485900" y="4914900"/>
            <a:ext cx="381000" cy="152400"/>
          </a:xfrm>
          <a:prstGeom prst="rightArrow">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ight Arrow 30"/>
          <p:cNvSpPr/>
          <p:nvPr/>
        </p:nvSpPr>
        <p:spPr>
          <a:xfrm rot="5400000">
            <a:off x="6743700" y="4914900"/>
            <a:ext cx="381000" cy="152400"/>
          </a:xfrm>
          <a:prstGeom prst="rightArrow">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1020762"/>
          </a:xfrm>
        </p:spPr>
        <p:txBody>
          <a:bodyPr/>
          <a:lstStyle/>
          <a:p>
            <a:pPr algn="l"/>
            <a:r>
              <a:rPr lang="en-US" b="1" dirty="0" smtClean="0"/>
              <a:t>Outline:</a:t>
            </a:r>
            <a:endParaRPr lang="en-US" b="1" dirty="0"/>
          </a:p>
        </p:txBody>
      </p:sp>
      <p:sp>
        <p:nvSpPr>
          <p:cNvPr id="5" name="Content Placeholder 4"/>
          <p:cNvSpPr>
            <a:spLocks noGrp="1"/>
          </p:cNvSpPr>
          <p:nvPr>
            <p:ph idx="1"/>
          </p:nvPr>
        </p:nvSpPr>
        <p:spPr>
          <a:xfrm>
            <a:off x="457200" y="1219200"/>
            <a:ext cx="8229600" cy="4906963"/>
          </a:xfrm>
        </p:spPr>
        <p:txBody>
          <a:bodyPr/>
          <a:lstStyle/>
          <a:p>
            <a:pPr>
              <a:buFont typeface="Wingdings" pitchFamily="2" charset="2"/>
              <a:buChar char="§"/>
            </a:pPr>
            <a:r>
              <a:rPr lang="en-US" dirty="0" smtClean="0"/>
              <a:t>Bacterial Structures:</a:t>
            </a:r>
          </a:p>
          <a:p>
            <a:r>
              <a:rPr lang="en-US" dirty="0" smtClean="0"/>
              <a:t>The Plasma Membrane</a:t>
            </a:r>
          </a:p>
          <a:p>
            <a:r>
              <a:rPr lang="en-US" dirty="0" smtClean="0"/>
              <a:t>Internal Membrane Systems (</a:t>
            </a:r>
            <a:r>
              <a:rPr lang="en-US" dirty="0" err="1" smtClean="0"/>
              <a:t>Mesosomes</a:t>
            </a:r>
            <a:r>
              <a:rPr lang="en-US" dirty="0" smtClean="0"/>
              <a:t>)</a:t>
            </a:r>
          </a:p>
          <a:p>
            <a:r>
              <a:rPr lang="en-US" dirty="0" smtClean="0"/>
              <a:t>The Prokaryotic Cell Wall</a:t>
            </a:r>
          </a:p>
          <a:p>
            <a:r>
              <a:rPr lang="en-US" dirty="0" smtClean="0"/>
              <a:t>Gram-Positive Cell Wall</a:t>
            </a:r>
          </a:p>
          <a:p>
            <a:r>
              <a:rPr lang="en-US" dirty="0" smtClean="0"/>
              <a:t>Gram-Negative Cell Wall</a:t>
            </a:r>
          </a:p>
          <a:p>
            <a:pPr>
              <a:buFont typeface="Wingdings" pitchFamily="2" charset="2"/>
              <a:buChar char="§"/>
            </a:pPr>
            <a:r>
              <a:rPr lang="en-US" dirty="0" smtClean="0"/>
              <a:t>Nitrogen Fixation</a:t>
            </a:r>
          </a:p>
          <a:p>
            <a:pPr>
              <a:buFont typeface="Wingdings" pitchFamily="2" charset="2"/>
              <a:buChar char="§"/>
            </a:pPr>
            <a:r>
              <a:rPr lang="en-US" dirty="0" smtClean="0"/>
              <a:t>Nitrogen Cycle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 calcmode="lin" valueType="num">
                                      <p:cBhvr additive="base">
                                        <p:cTn id="23" dur="500" fill="hold"/>
                                        <p:tgtEl>
                                          <p:spTgt spid="5">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5">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 calcmode="lin" valueType="num">
                                      <p:cBhvr additive="base">
                                        <p:cTn id="27" dur="500" fill="hold"/>
                                        <p:tgtEl>
                                          <p:spTgt spid="5">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 calcmode="lin" valueType="num">
                                      <p:cBhvr additive="base">
                                        <p:cTn id="31" dur="500" fill="hold"/>
                                        <p:tgtEl>
                                          <p:spTgt spid="5">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
                                            <p:txEl>
                                              <p:pRg st="6" end="6"/>
                                            </p:txEl>
                                          </p:spTgt>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anim calcmode="lin" valueType="num">
                                      <p:cBhvr additive="base">
                                        <p:cTn id="35" dur="500" fill="hold"/>
                                        <p:tgtEl>
                                          <p:spTgt spid="5">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5">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9"/>
          <p:cNvSpPr>
            <a:spLocks noChangeArrowheads="1"/>
          </p:cNvSpPr>
          <p:nvPr/>
        </p:nvSpPr>
        <p:spPr bwMode="auto">
          <a:xfrm>
            <a:off x="1066800" y="2901950"/>
            <a:ext cx="1143000" cy="444500"/>
          </a:xfrm>
          <a:prstGeom prst="rect">
            <a:avLst/>
          </a:prstGeom>
          <a:solidFill>
            <a:srgbClr val="333333"/>
          </a:solidFill>
          <a:ln w="9525">
            <a:solidFill>
              <a:srgbClr val="000000"/>
            </a:solidFill>
            <a:miter lim="800000"/>
            <a:headEnd/>
            <a:tailEnd/>
          </a:ln>
        </p:spPr>
        <p:txBody>
          <a:bodyPr/>
          <a:lstStyle/>
          <a:p>
            <a:endParaRPr lang="en-US" sz="1600"/>
          </a:p>
        </p:txBody>
      </p:sp>
      <p:sp>
        <p:nvSpPr>
          <p:cNvPr id="6149" name="Rectangle 10"/>
          <p:cNvSpPr>
            <a:spLocks noChangeArrowheads="1"/>
          </p:cNvSpPr>
          <p:nvPr/>
        </p:nvSpPr>
        <p:spPr bwMode="auto">
          <a:xfrm>
            <a:off x="1066800" y="3402013"/>
            <a:ext cx="1143000" cy="82550"/>
          </a:xfrm>
          <a:prstGeom prst="rect">
            <a:avLst/>
          </a:prstGeom>
          <a:solidFill>
            <a:srgbClr val="FFFFFF"/>
          </a:solidFill>
          <a:ln w="9525">
            <a:solidFill>
              <a:srgbClr val="000000"/>
            </a:solidFill>
            <a:miter lim="800000"/>
            <a:headEnd/>
            <a:tailEnd/>
          </a:ln>
        </p:spPr>
        <p:txBody>
          <a:bodyPr/>
          <a:lstStyle/>
          <a:p>
            <a:endParaRPr lang="en-US" sz="1600"/>
          </a:p>
        </p:txBody>
      </p:sp>
      <p:sp>
        <p:nvSpPr>
          <p:cNvPr id="6150" name="Rectangle 11"/>
          <p:cNvSpPr>
            <a:spLocks noChangeArrowheads="1"/>
          </p:cNvSpPr>
          <p:nvPr/>
        </p:nvSpPr>
        <p:spPr bwMode="auto">
          <a:xfrm>
            <a:off x="6096000" y="3195638"/>
            <a:ext cx="1143000" cy="82550"/>
          </a:xfrm>
          <a:prstGeom prst="rect">
            <a:avLst/>
          </a:prstGeom>
          <a:solidFill>
            <a:srgbClr val="333333"/>
          </a:solidFill>
          <a:ln w="9525">
            <a:solidFill>
              <a:srgbClr val="000000"/>
            </a:solidFill>
            <a:miter lim="800000"/>
            <a:headEnd/>
            <a:tailEnd/>
          </a:ln>
        </p:spPr>
        <p:txBody>
          <a:bodyPr/>
          <a:lstStyle/>
          <a:p>
            <a:endParaRPr lang="en-US" sz="1600"/>
          </a:p>
        </p:txBody>
      </p:sp>
      <p:sp>
        <p:nvSpPr>
          <p:cNvPr id="6151" name="Rectangle 12"/>
          <p:cNvSpPr>
            <a:spLocks noChangeArrowheads="1"/>
          </p:cNvSpPr>
          <p:nvPr/>
        </p:nvSpPr>
        <p:spPr bwMode="auto">
          <a:xfrm>
            <a:off x="6096000" y="2971800"/>
            <a:ext cx="1143000" cy="195263"/>
          </a:xfrm>
          <a:prstGeom prst="rect">
            <a:avLst/>
          </a:prstGeom>
          <a:solidFill>
            <a:srgbClr val="FFFFFF"/>
          </a:solidFill>
          <a:ln w="9525">
            <a:solidFill>
              <a:srgbClr val="000000"/>
            </a:solidFill>
            <a:miter lim="800000"/>
            <a:headEnd/>
            <a:tailEnd/>
          </a:ln>
        </p:spPr>
        <p:txBody>
          <a:bodyPr/>
          <a:lstStyle/>
          <a:p>
            <a:endParaRPr lang="en-US" sz="1600"/>
          </a:p>
        </p:txBody>
      </p:sp>
      <p:sp>
        <p:nvSpPr>
          <p:cNvPr id="6152" name="Rectangle 13"/>
          <p:cNvSpPr>
            <a:spLocks noChangeArrowheads="1"/>
          </p:cNvSpPr>
          <p:nvPr/>
        </p:nvSpPr>
        <p:spPr bwMode="auto">
          <a:xfrm>
            <a:off x="6096000" y="3305175"/>
            <a:ext cx="1143000" cy="84138"/>
          </a:xfrm>
          <a:prstGeom prst="rect">
            <a:avLst/>
          </a:prstGeom>
          <a:solidFill>
            <a:srgbClr val="FFFFFF"/>
          </a:solidFill>
          <a:ln w="9525">
            <a:solidFill>
              <a:srgbClr val="000000"/>
            </a:solidFill>
            <a:miter lim="800000"/>
            <a:headEnd/>
            <a:tailEnd/>
          </a:ln>
        </p:spPr>
        <p:txBody>
          <a:bodyPr/>
          <a:lstStyle/>
          <a:p>
            <a:endParaRPr lang="en-US" sz="1600"/>
          </a:p>
        </p:txBody>
      </p:sp>
      <p:sp>
        <p:nvSpPr>
          <p:cNvPr id="6153" name="Rectangle 14"/>
          <p:cNvSpPr>
            <a:spLocks noChangeArrowheads="1"/>
          </p:cNvSpPr>
          <p:nvPr/>
        </p:nvSpPr>
        <p:spPr bwMode="auto">
          <a:xfrm>
            <a:off x="3384550" y="3033713"/>
            <a:ext cx="1568450" cy="431800"/>
          </a:xfrm>
          <a:prstGeom prst="rect">
            <a:avLst/>
          </a:prstGeom>
          <a:solidFill>
            <a:srgbClr val="FFFFFF"/>
          </a:solidFill>
          <a:ln w="9525">
            <a:noFill/>
            <a:miter lim="800000"/>
            <a:headEnd/>
            <a:tailEnd/>
          </a:ln>
        </p:spPr>
        <p:txBody>
          <a:bodyPr/>
          <a:lstStyle/>
          <a:p>
            <a:pPr algn="ctr" eaLnBrk="0" hangingPunct="0"/>
            <a:r>
              <a:rPr lang="en-US" sz="1600">
                <a:solidFill>
                  <a:schemeClr val="accent2"/>
                </a:solidFill>
                <a:cs typeface="Times New Roman" pitchFamily="18" charset="0"/>
              </a:rPr>
              <a:t>Peptido</a:t>
            </a:r>
            <a:r>
              <a:rPr lang="en-US" sz="1600">
                <a:solidFill>
                  <a:srgbClr val="00B050"/>
                </a:solidFill>
                <a:cs typeface="Times New Roman" pitchFamily="18" charset="0"/>
              </a:rPr>
              <a:t>glycan</a:t>
            </a:r>
          </a:p>
        </p:txBody>
      </p:sp>
      <p:sp>
        <p:nvSpPr>
          <p:cNvPr id="6154" name="Rectangle 15"/>
          <p:cNvSpPr>
            <a:spLocks noChangeArrowheads="1"/>
          </p:cNvSpPr>
          <p:nvPr/>
        </p:nvSpPr>
        <p:spPr bwMode="auto">
          <a:xfrm>
            <a:off x="838200" y="5224463"/>
            <a:ext cx="1676400" cy="338137"/>
          </a:xfrm>
          <a:prstGeom prst="rect">
            <a:avLst/>
          </a:prstGeom>
          <a:noFill/>
          <a:ln w="9525">
            <a:solidFill>
              <a:srgbClr val="0000CC"/>
            </a:solidFill>
            <a:miter lim="800000"/>
            <a:headEnd/>
            <a:tailEnd/>
          </a:ln>
        </p:spPr>
        <p:txBody>
          <a:bodyPr anchor="ctr">
            <a:spAutoFit/>
          </a:bodyPr>
          <a:lstStyle/>
          <a:p>
            <a:pPr algn="ctr"/>
            <a:r>
              <a:rPr lang="en-US" sz="1600" b="1">
                <a:ea typeface="MS Mincho" pitchFamily="49" charset="-128"/>
              </a:rPr>
              <a:t>A. </a:t>
            </a:r>
            <a:r>
              <a:rPr lang="en-US" sz="1600" b="1">
                <a:solidFill>
                  <a:srgbClr val="FF0000"/>
                </a:solidFill>
                <a:ea typeface="MS Mincho" pitchFamily="49" charset="-128"/>
              </a:rPr>
              <a:t>Gram +ve</a:t>
            </a:r>
            <a:r>
              <a:rPr lang="en-US" sz="1600" b="1">
                <a:ea typeface="MS Mincho" pitchFamily="49" charset="-128"/>
              </a:rPr>
              <a:t>     </a:t>
            </a:r>
            <a:endParaRPr lang="en-US" sz="1600">
              <a:solidFill>
                <a:srgbClr val="FF0000"/>
              </a:solidFill>
              <a:ea typeface="MS Mincho" pitchFamily="49" charset="-128"/>
            </a:endParaRPr>
          </a:p>
        </p:txBody>
      </p:sp>
      <p:sp>
        <p:nvSpPr>
          <p:cNvPr id="6155" name="Rectangle 16"/>
          <p:cNvSpPr>
            <a:spLocks noChangeArrowheads="1"/>
          </p:cNvSpPr>
          <p:nvPr/>
        </p:nvSpPr>
        <p:spPr bwMode="auto">
          <a:xfrm>
            <a:off x="2895600" y="2438400"/>
            <a:ext cx="2514600" cy="493713"/>
          </a:xfrm>
          <a:prstGeom prst="rect">
            <a:avLst/>
          </a:prstGeom>
          <a:solidFill>
            <a:srgbClr val="FFFFFF"/>
          </a:solidFill>
          <a:ln w="9525">
            <a:noFill/>
            <a:miter lim="800000"/>
            <a:headEnd/>
            <a:tailEnd/>
          </a:ln>
        </p:spPr>
        <p:txBody>
          <a:bodyPr/>
          <a:lstStyle/>
          <a:p>
            <a:pPr algn="ctr"/>
            <a:r>
              <a:rPr lang="en-US" sz="1600">
                <a:cs typeface="Times New Roman" pitchFamily="18" charset="0"/>
              </a:rPr>
              <a:t>Lipo</a:t>
            </a:r>
            <a:r>
              <a:rPr lang="en-US" sz="1600">
                <a:solidFill>
                  <a:srgbClr val="FF0000"/>
                </a:solidFill>
                <a:cs typeface="Times New Roman" pitchFamily="18" charset="0"/>
              </a:rPr>
              <a:t>poly</a:t>
            </a:r>
            <a:r>
              <a:rPr lang="en-US" sz="1600">
                <a:cs typeface="Times New Roman" pitchFamily="18" charset="0"/>
              </a:rPr>
              <a:t>saccharides </a:t>
            </a:r>
          </a:p>
          <a:p>
            <a:pPr algn="ctr"/>
            <a:r>
              <a:rPr lang="en-US" sz="1600">
                <a:cs typeface="Times New Roman" pitchFamily="18" charset="0"/>
              </a:rPr>
              <a:t>&amp; proteins</a:t>
            </a:r>
          </a:p>
          <a:p>
            <a:pPr eaLnBrk="0" hangingPunct="0"/>
            <a:endParaRPr lang="en-US" sz="1600">
              <a:cs typeface="Times New Roman" pitchFamily="18" charset="0"/>
            </a:endParaRPr>
          </a:p>
        </p:txBody>
      </p:sp>
      <p:sp>
        <p:nvSpPr>
          <p:cNvPr id="6156" name="Rectangle 17"/>
          <p:cNvSpPr>
            <a:spLocks noChangeArrowheads="1"/>
          </p:cNvSpPr>
          <p:nvPr/>
        </p:nvSpPr>
        <p:spPr bwMode="auto">
          <a:xfrm>
            <a:off x="3276600" y="3527425"/>
            <a:ext cx="1828800" cy="623888"/>
          </a:xfrm>
          <a:prstGeom prst="rect">
            <a:avLst/>
          </a:prstGeom>
          <a:solidFill>
            <a:srgbClr val="FFFFFF"/>
          </a:solidFill>
          <a:ln w="9525">
            <a:noFill/>
            <a:miter lim="800000"/>
            <a:headEnd/>
            <a:tailEnd/>
          </a:ln>
        </p:spPr>
        <p:txBody>
          <a:bodyPr/>
          <a:lstStyle/>
          <a:p>
            <a:pPr algn="ctr"/>
            <a:r>
              <a:rPr lang="en-US" sz="1600">
                <a:cs typeface="Times New Roman" pitchFamily="18" charset="0"/>
              </a:rPr>
              <a:t>Plasma membrane</a:t>
            </a:r>
          </a:p>
        </p:txBody>
      </p:sp>
      <p:graphicFrame>
        <p:nvGraphicFramePr>
          <p:cNvPr id="6146" name="Object 23"/>
          <p:cNvGraphicFramePr>
            <a:graphicFrameLocks noChangeAspect="1"/>
          </p:cNvGraphicFramePr>
          <p:nvPr/>
        </p:nvGraphicFramePr>
        <p:xfrm>
          <a:off x="6096000" y="1066800"/>
          <a:ext cx="2667000" cy="1371600"/>
        </p:xfrm>
        <a:graphic>
          <a:graphicData uri="http://schemas.openxmlformats.org/presentationml/2006/ole">
            <p:oleObj spid="_x0000_s2050" name="Image" r:id="rId4" imgW="6400000" imgH="2361905" progId="">
              <p:embed/>
            </p:oleObj>
          </a:graphicData>
        </a:graphic>
      </p:graphicFrame>
      <p:graphicFrame>
        <p:nvGraphicFramePr>
          <p:cNvPr id="6147" name="Object 24"/>
          <p:cNvGraphicFramePr>
            <a:graphicFrameLocks noChangeAspect="1"/>
          </p:cNvGraphicFramePr>
          <p:nvPr/>
        </p:nvGraphicFramePr>
        <p:xfrm>
          <a:off x="838200" y="762000"/>
          <a:ext cx="2819400" cy="1541463"/>
        </p:xfrm>
        <a:graphic>
          <a:graphicData uri="http://schemas.openxmlformats.org/presentationml/2006/ole">
            <p:oleObj spid="_x0000_s2051" name="Image" r:id="rId5" imgW="5561905" imgH="3771429" progId="">
              <p:embed/>
            </p:oleObj>
          </a:graphicData>
        </a:graphic>
      </p:graphicFrame>
      <p:sp>
        <p:nvSpPr>
          <p:cNvPr id="6157" name="Text Box 27"/>
          <p:cNvSpPr txBox="1">
            <a:spLocks noChangeArrowheads="1"/>
          </p:cNvSpPr>
          <p:nvPr/>
        </p:nvSpPr>
        <p:spPr bwMode="auto">
          <a:xfrm>
            <a:off x="381000" y="228600"/>
            <a:ext cx="2819400" cy="336550"/>
          </a:xfrm>
          <a:prstGeom prst="rect">
            <a:avLst/>
          </a:prstGeom>
          <a:solidFill>
            <a:srgbClr val="FFFF66"/>
          </a:solidFill>
          <a:ln w="9525">
            <a:noFill/>
            <a:miter lim="800000"/>
            <a:headEnd/>
            <a:tailEnd/>
          </a:ln>
        </p:spPr>
        <p:txBody>
          <a:bodyPr>
            <a:spAutoFit/>
          </a:bodyPr>
          <a:lstStyle/>
          <a:p>
            <a:pPr>
              <a:spcBef>
                <a:spcPct val="50000"/>
              </a:spcBef>
            </a:pPr>
            <a:r>
              <a:rPr lang="en-US" sz="1600" b="1"/>
              <a:t>3. Cell Wall Composition</a:t>
            </a:r>
          </a:p>
        </p:txBody>
      </p:sp>
      <p:sp>
        <p:nvSpPr>
          <p:cNvPr id="6158" name="Rectangle 29"/>
          <p:cNvSpPr>
            <a:spLocks noChangeArrowheads="1"/>
          </p:cNvSpPr>
          <p:nvPr/>
        </p:nvSpPr>
        <p:spPr bwMode="auto">
          <a:xfrm>
            <a:off x="533400" y="3719513"/>
            <a:ext cx="2249488" cy="1154112"/>
          </a:xfrm>
          <a:prstGeom prst="rect">
            <a:avLst/>
          </a:prstGeom>
          <a:noFill/>
          <a:ln w="9525">
            <a:noFill/>
            <a:miter lim="800000"/>
            <a:headEnd/>
            <a:tailEnd/>
          </a:ln>
        </p:spPr>
        <p:txBody>
          <a:bodyPr wrap="none" anchor="ctr">
            <a:spAutoFit/>
          </a:bodyPr>
          <a:lstStyle/>
          <a:p>
            <a:pPr marL="171450" indent="-171450">
              <a:lnSpc>
                <a:spcPct val="150000"/>
              </a:lnSpc>
              <a:buFont typeface="Arial" charset="0"/>
              <a:buChar char="•"/>
              <a:tabLst>
                <a:tab pos="457200" algn="l"/>
              </a:tabLst>
            </a:pPr>
            <a:r>
              <a:rPr lang="en-US" sz="1600" b="1">
                <a:solidFill>
                  <a:srgbClr val="006600"/>
                </a:solidFill>
              </a:rPr>
              <a:t>High</a:t>
            </a:r>
            <a:r>
              <a:rPr lang="en-US" sz="1600"/>
              <a:t> peptidoglycan </a:t>
            </a:r>
          </a:p>
          <a:p>
            <a:pPr marL="171450" indent="-171450">
              <a:lnSpc>
                <a:spcPct val="150000"/>
              </a:lnSpc>
              <a:buFont typeface="Arial" charset="0"/>
              <a:buChar char="•"/>
              <a:tabLst>
                <a:tab pos="457200" algn="l"/>
              </a:tabLst>
            </a:pPr>
            <a:r>
              <a:rPr lang="en-US" sz="1600" b="1">
                <a:solidFill>
                  <a:srgbClr val="006600"/>
                </a:solidFill>
              </a:rPr>
              <a:t>Low</a:t>
            </a:r>
            <a:r>
              <a:rPr lang="en-US" sz="1600"/>
              <a:t> lipid contents </a:t>
            </a:r>
          </a:p>
          <a:p>
            <a:pPr marL="171450" indent="-171450">
              <a:lnSpc>
                <a:spcPct val="150000"/>
              </a:lnSpc>
              <a:buFont typeface="Arial" charset="0"/>
              <a:buChar char="•"/>
              <a:tabLst>
                <a:tab pos="457200" algn="l"/>
              </a:tabLst>
            </a:pPr>
            <a:r>
              <a:rPr lang="en-US" sz="1600" b="1">
                <a:solidFill>
                  <a:srgbClr val="006600"/>
                </a:solidFill>
              </a:rPr>
              <a:t>Allow </a:t>
            </a:r>
            <a:r>
              <a:rPr lang="en-US" sz="1600"/>
              <a:t>Gram  stain</a:t>
            </a:r>
          </a:p>
        </p:txBody>
      </p:sp>
      <p:sp>
        <p:nvSpPr>
          <p:cNvPr id="6159" name="Rectangle 30"/>
          <p:cNvSpPr>
            <a:spLocks noChangeArrowheads="1"/>
          </p:cNvSpPr>
          <p:nvPr/>
        </p:nvSpPr>
        <p:spPr bwMode="auto">
          <a:xfrm>
            <a:off x="5781675" y="3657600"/>
            <a:ext cx="2205038" cy="1200150"/>
          </a:xfrm>
          <a:prstGeom prst="rect">
            <a:avLst/>
          </a:prstGeom>
          <a:noFill/>
          <a:ln w="9525">
            <a:noFill/>
            <a:miter lim="800000"/>
            <a:headEnd/>
            <a:tailEnd/>
          </a:ln>
        </p:spPr>
        <p:txBody>
          <a:bodyPr wrap="none" anchor="ctr">
            <a:spAutoFit/>
          </a:bodyPr>
          <a:lstStyle/>
          <a:p>
            <a:pPr marL="171450" indent="-171450">
              <a:lnSpc>
                <a:spcPct val="150000"/>
              </a:lnSpc>
              <a:buFont typeface="Arial" charset="0"/>
              <a:buChar char="•"/>
              <a:tabLst>
                <a:tab pos="457200" algn="l"/>
              </a:tabLst>
            </a:pPr>
            <a:r>
              <a:rPr lang="en-US" sz="1600" b="1">
                <a:solidFill>
                  <a:srgbClr val="006600"/>
                </a:solidFill>
              </a:rPr>
              <a:t>Low</a:t>
            </a:r>
            <a:r>
              <a:rPr lang="en-US" sz="1600"/>
              <a:t> peptidoglycan  </a:t>
            </a:r>
          </a:p>
          <a:p>
            <a:pPr marL="171450" indent="-171450">
              <a:lnSpc>
                <a:spcPct val="150000"/>
              </a:lnSpc>
              <a:buFont typeface="Arial" charset="0"/>
              <a:buChar char="•"/>
              <a:tabLst>
                <a:tab pos="457200" algn="l"/>
              </a:tabLst>
            </a:pPr>
            <a:r>
              <a:rPr lang="en-US" sz="1600" b="1">
                <a:solidFill>
                  <a:srgbClr val="006600"/>
                </a:solidFill>
              </a:rPr>
              <a:t>High</a:t>
            </a:r>
            <a:r>
              <a:rPr lang="en-US" sz="1600"/>
              <a:t> lipid contents </a:t>
            </a:r>
          </a:p>
          <a:p>
            <a:pPr marL="171450" indent="-171450">
              <a:lnSpc>
                <a:spcPct val="150000"/>
              </a:lnSpc>
              <a:buFont typeface="Arial" charset="0"/>
              <a:buChar char="•"/>
              <a:tabLst>
                <a:tab pos="457200" algn="l"/>
              </a:tabLst>
            </a:pPr>
            <a:r>
              <a:rPr lang="en-US" sz="1600" b="1">
                <a:solidFill>
                  <a:srgbClr val="006600"/>
                </a:solidFill>
              </a:rPr>
              <a:t>Reject</a:t>
            </a:r>
            <a:r>
              <a:rPr lang="en-US" sz="1600"/>
              <a:t> Gram stain</a:t>
            </a:r>
          </a:p>
        </p:txBody>
      </p:sp>
      <p:sp>
        <p:nvSpPr>
          <p:cNvPr id="6160" name="Rectangle 31"/>
          <p:cNvSpPr>
            <a:spLocks noChangeArrowheads="1"/>
          </p:cNvSpPr>
          <p:nvPr/>
        </p:nvSpPr>
        <p:spPr bwMode="auto">
          <a:xfrm>
            <a:off x="5257800" y="6138863"/>
            <a:ext cx="1828800" cy="338137"/>
          </a:xfrm>
          <a:prstGeom prst="rect">
            <a:avLst/>
          </a:prstGeom>
          <a:noFill/>
          <a:ln w="9525">
            <a:solidFill>
              <a:srgbClr val="0000CC"/>
            </a:solidFill>
            <a:miter lim="800000"/>
            <a:headEnd/>
            <a:tailEnd/>
          </a:ln>
        </p:spPr>
        <p:txBody>
          <a:bodyPr anchor="ctr">
            <a:spAutoFit/>
          </a:bodyPr>
          <a:lstStyle/>
          <a:p>
            <a:pPr algn="ctr">
              <a:tabLst>
                <a:tab pos="457200" algn="l"/>
              </a:tabLst>
            </a:pPr>
            <a:r>
              <a:rPr lang="en-US" sz="1600" b="1">
                <a:latin typeface="Tahoma" pitchFamily="34" charset="0"/>
                <a:cs typeface="Tahoma" pitchFamily="34" charset="0"/>
              </a:rPr>
              <a:t>C. </a:t>
            </a:r>
            <a:r>
              <a:rPr lang="en-US" sz="1600" b="1">
                <a:solidFill>
                  <a:srgbClr val="FF0000"/>
                </a:solidFill>
                <a:latin typeface="Tahoma" pitchFamily="34" charset="0"/>
                <a:cs typeface="Tahoma" pitchFamily="34" charset="0"/>
              </a:rPr>
              <a:t>Mycoplasma</a:t>
            </a:r>
            <a:endParaRPr lang="en-US" sz="1600">
              <a:latin typeface="Tahoma" pitchFamily="34" charset="0"/>
              <a:cs typeface="Tahoma" pitchFamily="34" charset="0"/>
            </a:endParaRPr>
          </a:p>
        </p:txBody>
      </p:sp>
      <p:sp>
        <p:nvSpPr>
          <p:cNvPr id="6161" name="Rectangle 15"/>
          <p:cNvSpPr>
            <a:spLocks noChangeArrowheads="1"/>
          </p:cNvSpPr>
          <p:nvPr/>
        </p:nvSpPr>
        <p:spPr bwMode="auto">
          <a:xfrm>
            <a:off x="6096000" y="5205413"/>
            <a:ext cx="1676400" cy="338137"/>
          </a:xfrm>
          <a:prstGeom prst="rect">
            <a:avLst/>
          </a:prstGeom>
          <a:noFill/>
          <a:ln w="9525">
            <a:solidFill>
              <a:srgbClr val="0000CC"/>
            </a:solidFill>
            <a:miter lim="800000"/>
            <a:headEnd/>
            <a:tailEnd/>
          </a:ln>
        </p:spPr>
        <p:txBody>
          <a:bodyPr anchor="ctr">
            <a:spAutoFit/>
          </a:bodyPr>
          <a:lstStyle/>
          <a:p>
            <a:pPr algn="ctr"/>
            <a:r>
              <a:rPr lang="en-US" sz="1600" b="1">
                <a:ea typeface="MS Mincho" pitchFamily="49" charset="-128"/>
              </a:rPr>
              <a:t>B.</a:t>
            </a:r>
            <a:r>
              <a:rPr lang="en-US" sz="1600" b="1">
                <a:solidFill>
                  <a:srgbClr val="FF0000"/>
                </a:solidFill>
                <a:ea typeface="MS Mincho" pitchFamily="49" charset="-128"/>
              </a:rPr>
              <a:t> Gram -ve</a:t>
            </a:r>
            <a:r>
              <a:rPr lang="en-US" sz="1600" b="1">
                <a:ea typeface="MS Mincho" pitchFamily="49" charset="-128"/>
              </a:rPr>
              <a:t>     </a:t>
            </a:r>
            <a:endParaRPr lang="en-US" sz="1600">
              <a:solidFill>
                <a:srgbClr val="FF0000"/>
              </a:solidFill>
              <a:ea typeface="MS Mincho" pitchFamily="49" charset="-128"/>
            </a:endParaRPr>
          </a:p>
        </p:txBody>
      </p:sp>
      <p:sp>
        <p:nvSpPr>
          <p:cNvPr id="6162" name="Rectangle 31"/>
          <p:cNvSpPr>
            <a:spLocks noChangeArrowheads="1"/>
          </p:cNvSpPr>
          <p:nvPr/>
        </p:nvSpPr>
        <p:spPr bwMode="auto">
          <a:xfrm>
            <a:off x="1247775" y="6138863"/>
            <a:ext cx="2105025" cy="338137"/>
          </a:xfrm>
          <a:prstGeom prst="rect">
            <a:avLst/>
          </a:prstGeom>
          <a:noFill/>
          <a:ln w="9525">
            <a:solidFill>
              <a:srgbClr val="006600"/>
            </a:solidFill>
            <a:miter lim="800000"/>
            <a:headEnd/>
            <a:tailEnd/>
          </a:ln>
        </p:spPr>
        <p:txBody>
          <a:bodyPr wrap="none" anchor="ctr">
            <a:spAutoFit/>
          </a:bodyPr>
          <a:lstStyle/>
          <a:p>
            <a:pPr marL="171450" indent="-171450">
              <a:tabLst>
                <a:tab pos="457200" algn="l"/>
              </a:tabLst>
            </a:pPr>
            <a:r>
              <a:rPr lang="en-US" sz="1600" b="1">
                <a:solidFill>
                  <a:srgbClr val="006600"/>
                </a:solidFill>
                <a:latin typeface="Tahoma" pitchFamily="34" charset="0"/>
                <a:cs typeface="Tahoma" pitchFamily="34" charset="0"/>
              </a:rPr>
              <a:t>Lack </a:t>
            </a:r>
            <a:r>
              <a:rPr lang="en-US" sz="1600">
                <a:latin typeface="Tahoma" pitchFamily="34" charset="0"/>
                <a:cs typeface="Tahoma" pitchFamily="34" charset="0"/>
              </a:rPr>
              <a:t>cell walls (</a:t>
            </a:r>
            <a:r>
              <a:rPr lang="en-US" sz="1600">
                <a:solidFill>
                  <a:srgbClr val="0000CC"/>
                </a:solidFill>
                <a:latin typeface="Tahoma" pitchFamily="34" charset="0"/>
                <a:cs typeface="Tahoma" pitchFamily="34" charset="0"/>
              </a:rPr>
              <a:t>Few</a:t>
            </a:r>
            <a:r>
              <a:rPr lang="en-US" sz="1600">
                <a:latin typeface="Tahoma" pitchFamily="34" charset="0"/>
                <a:cs typeface="Tahoma" pitchFamily="34" charset="0"/>
              </a:rPr>
              <a:t>)</a:t>
            </a:r>
          </a:p>
        </p:txBody>
      </p:sp>
      <p:cxnSp>
        <p:nvCxnSpPr>
          <p:cNvPr id="34" name="Straight Arrow Connector 33"/>
          <p:cNvCxnSpPr/>
          <p:nvPr/>
        </p:nvCxnSpPr>
        <p:spPr>
          <a:xfrm>
            <a:off x="5257800" y="2703513"/>
            <a:ext cx="762000" cy="38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4800600" y="3389313"/>
            <a:ext cx="1219200" cy="457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5029200" y="3236913"/>
            <a:ext cx="990600" cy="15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10800000">
            <a:off x="2286000" y="3465513"/>
            <a:ext cx="1295400" cy="38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10800000">
            <a:off x="2286000" y="3236913"/>
            <a:ext cx="1066800" cy="15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Right Arrow 28"/>
          <p:cNvSpPr/>
          <p:nvPr/>
        </p:nvSpPr>
        <p:spPr>
          <a:xfrm>
            <a:off x="3352800" y="6248400"/>
            <a:ext cx="1905000" cy="152400"/>
          </a:xfrm>
          <a:prstGeom prst="rightArrow">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ight Arrow 29"/>
          <p:cNvSpPr/>
          <p:nvPr/>
        </p:nvSpPr>
        <p:spPr>
          <a:xfrm rot="5400000">
            <a:off x="1485900" y="4914900"/>
            <a:ext cx="381000" cy="152400"/>
          </a:xfrm>
          <a:prstGeom prst="rightArrow">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ight Arrow 30"/>
          <p:cNvSpPr/>
          <p:nvPr/>
        </p:nvSpPr>
        <p:spPr>
          <a:xfrm rot="5400000">
            <a:off x="6743700" y="4914900"/>
            <a:ext cx="381000" cy="152400"/>
          </a:xfrm>
          <a:prstGeom prst="rightArrow">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E:\BLACK\CHAP04\FIGURES\FG04_013.PCT"/>
          <p:cNvPicPr>
            <a:picLocks noGrp="1" noChangeAspect="1" noChangeArrowheads="1"/>
          </p:cNvPicPr>
          <p:nvPr>
            <p:ph idx="1"/>
          </p:nvPr>
        </p:nvPicPr>
        <p:blipFill>
          <a:blip r:embed="rId2"/>
          <a:srcRect/>
          <a:stretch>
            <a:fillRect/>
          </a:stretch>
        </p:blipFill>
        <p:spPr>
          <a:xfrm>
            <a:off x="4572000" y="3862388"/>
            <a:ext cx="0" cy="1587"/>
          </a:xfrm>
          <a:noFill/>
        </p:spPr>
      </p:pic>
      <p:pic>
        <p:nvPicPr>
          <p:cNvPr id="104451" name="Picture 2" descr="E:\BLACK\CHAP04\FIGURES\FG04_013.PCT"/>
          <p:cNvPicPr>
            <a:picLocks noChangeAspect="1" noChangeArrowheads="1"/>
          </p:cNvPicPr>
          <p:nvPr/>
        </p:nvPicPr>
        <p:blipFill>
          <a:blip r:embed="rId2" cstate="print"/>
          <a:srcRect/>
          <a:stretch>
            <a:fillRect/>
          </a:stretch>
        </p:blipFill>
        <p:spPr bwMode="auto">
          <a:xfrm>
            <a:off x="838200" y="533400"/>
            <a:ext cx="7621588" cy="5081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pPr algn="l"/>
            <a:r>
              <a:rPr lang="en-US" sz="4000" b="1" dirty="0" smtClean="0"/>
              <a:t>Functions of LPSs:</a:t>
            </a:r>
            <a:endParaRPr lang="en-US" sz="4000" b="1" dirty="0"/>
          </a:p>
        </p:txBody>
      </p:sp>
      <p:sp>
        <p:nvSpPr>
          <p:cNvPr id="3" name="Content Placeholder 2"/>
          <p:cNvSpPr>
            <a:spLocks noGrp="1"/>
          </p:cNvSpPr>
          <p:nvPr>
            <p:ph idx="1"/>
          </p:nvPr>
        </p:nvSpPr>
        <p:spPr>
          <a:xfrm>
            <a:off x="457200" y="1295400"/>
            <a:ext cx="8229600" cy="4830763"/>
          </a:xfrm>
        </p:spPr>
        <p:txBody>
          <a:bodyPr>
            <a:normAutofit/>
          </a:bodyPr>
          <a:lstStyle/>
          <a:p>
            <a:pPr algn="just"/>
            <a:r>
              <a:rPr lang="en-US" sz="2800" dirty="0" smtClean="0"/>
              <a:t>Gram –</a:t>
            </a:r>
            <a:r>
              <a:rPr lang="en-US" sz="2800" dirty="0" err="1" smtClean="0"/>
              <a:t>ve</a:t>
            </a:r>
            <a:r>
              <a:rPr lang="en-US" sz="2800" dirty="0" smtClean="0"/>
              <a:t> bacteria may avoid host defenses by rapidly changing the nature of their O side chains to avoid detection.</a:t>
            </a:r>
          </a:p>
          <a:p>
            <a:pPr algn="just"/>
            <a:r>
              <a:rPr lang="en-US" sz="2800" dirty="0" smtClean="0"/>
              <a:t>Lipid A is a major constituent of the outer membrane, and the LPS helps stabilize membrane structure.</a:t>
            </a:r>
          </a:p>
          <a:p>
            <a:pPr algn="just"/>
            <a:r>
              <a:rPr lang="en-US" sz="2800" dirty="0" smtClean="0"/>
              <a:t>Lipid A often is toxic, as a result the LPS can act as an </a:t>
            </a:r>
            <a:r>
              <a:rPr lang="en-US" sz="2800" dirty="0" err="1" smtClean="0"/>
              <a:t>endotoxin</a:t>
            </a:r>
            <a:r>
              <a:rPr lang="en-US" sz="2800" dirty="0" smtClean="0"/>
              <a:t> and cause some of the symptoms that arise in Gram –</a:t>
            </a:r>
            <a:r>
              <a:rPr lang="en-US" sz="2800" dirty="0" err="1" smtClean="0"/>
              <a:t>ve</a:t>
            </a:r>
            <a:r>
              <a:rPr lang="en-US" sz="2800" dirty="0" smtClean="0"/>
              <a:t> bacterial infections.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1676400" y="296863"/>
            <a:ext cx="5791200" cy="457200"/>
          </a:xfrm>
          <a:prstGeom prst="rect">
            <a:avLst/>
          </a:prstGeom>
          <a:noFill/>
          <a:ln w="9525">
            <a:noFill/>
            <a:miter lim="800000"/>
            <a:headEnd/>
            <a:tailEnd/>
          </a:ln>
        </p:spPr>
        <p:txBody>
          <a:bodyPr>
            <a:spAutoFit/>
          </a:bodyPr>
          <a:lstStyle/>
          <a:p>
            <a:pPr>
              <a:spcBef>
                <a:spcPct val="50000"/>
              </a:spcBef>
            </a:pPr>
            <a:r>
              <a:rPr lang="en-US" sz="2400"/>
              <a:t>     </a:t>
            </a:r>
            <a:r>
              <a:rPr lang="en-US" sz="2400" u="sng"/>
              <a:t>PROKARYOTIC RIBOSOMES</a:t>
            </a:r>
          </a:p>
        </p:txBody>
      </p:sp>
      <p:sp>
        <p:nvSpPr>
          <p:cNvPr id="61443" name="Text Box 3"/>
          <p:cNvSpPr txBox="1">
            <a:spLocks noChangeArrowheads="1"/>
          </p:cNvSpPr>
          <p:nvPr/>
        </p:nvSpPr>
        <p:spPr bwMode="auto">
          <a:xfrm>
            <a:off x="457200" y="1058863"/>
            <a:ext cx="8077200" cy="4664075"/>
          </a:xfrm>
          <a:prstGeom prst="rect">
            <a:avLst/>
          </a:prstGeom>
          <a:noFill/>
          <a:ln w="9525">
            <a:noFill/>
            <a:miter lim="800000"/>
            <a:headEnd/>
            <a:tailEnd/>
          </a:ln>
        </p:spPr>
        <p:txBody>
          <a:bodyPr>
            <a:spAutoFit/>
          </a:bodyPr>
          <a:lstStyle/>
          <a:p>
            <a:pPr>
              <a:spcBef>
                <a:spcPct val="50000"/>
              </a:spcBef>
            </a:pPr>
            <a:r>
              <a:rPr lang="en-US" dirty="0"/>
              <a:t>Many thousand are in the cytoplasm of bacterial cells.</a:t>
            </a:r>
          </a:p>
          <a:p>
            <a:pPr>
              <a:spcBef>
                <a:spcPct val="50000"/>
              </a:spcBef>
            </a:pPr>
            <a:r>
              <a:rPr lang="en-US" dirty="0" err="1"/>
              <a:t>Ribosomes</a:t>
            </a:r>
            <a:r>
              <a:rPr lang="en-US" dirty="0"/>
              <a:t> in both pro and eukaryotic cells are composed of two units or RNA, one larger than the other,  and also contain associated polypeptides or proteins.</a:t>
            </a:r>
          </a:p>
          <a:p>
            <a:pPr>
              <a:spcBef>
                <a:spcPct val="50000"/>
              </a:spcBef>
            </a:pPr>
            <a:r>
              <a:rPr lang="en-US" dirty="0" err="1"/>
              <a:t>Ribosomes</a:t>
            </a:r>
            <a:r>
              <a:rPr lang="en-US" dirty="0"/>
              <a:t> are designated by the letter “s” which stands for Svedberg and is the sedimentation rate of the unit in an ultracentrifuge. The larger the s number the bigger the ribosomal unit. </a:t>
            </a:r>
          </a:p>
          <a:p>
            <a:pPr>
              <a:spcBef>
                <a:spcPct val="50000"/>
              </a:spcBef>
            </a:pPr>
            <a:r>
              <a:rPr lang="en-US" dirty="0"/>
              <a:t>Eukaryotes have 80s </a:t>
            </a:r>
            <a:r>
              <a:rPr lang="en-US" dirty="0" err="1"/>
              <a:t>ribosomes</a:t>
            </a:r>
            <a:r>
              <a:rPr lang="en-US" dirty="0"/>
              <a:t> composed of units of 40s and 60s. Prokaryotes have 70s </a:t>
            </a:r>
            <a:r>
              <a:rPr lang="en-US" dirty="0" err="1"/>
              <a:t>ribosomes</a:t>
            </a:r>
            <a:r>
              <a:rPr lang="en-US" dirty="0"/>
              <a:t> composed of units of 30s and 50s. </a:t>
            </a:r>
          </a:p>
          <a:p>
            <a:pPr>
              <a:spcBef>
                <a:spcPct val="50000"/>
              </a:spcBef>
            </a:pPr>
            <a:r>
              <a:rPr lang="en-US" dirty="0"/>
              <a:t>These differences are taken advantage of by the action of some antibiotics which interfere with protein synthesis.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sz="2000" dirty="0" smtClean="0"/>
              <a:t>Small particles </a:t>
            </a:r>
            <a:r>
              <a:rPr lang="en-US" sz="2000" dirty="0" err="1" smtClean="0"/>
              <a:t>loosly</a:t>
            </a:r>
            <a:r>
              <a:rPr lang="en-US" sz="2000" dirty="0" smtClean="0"/>
              <a:t> attached to the plasma membrane</a:t>
            </a:r>
          </a:p>
          <a:p>
            <a:pPr algn="just"/>
            <a:endParaRPr lang="en-US" sz="2000" dirty="0" smtClean="0"/>
          </a:p>
          <a:p>
            <a:pPr algn="just"/>
            <a:r>
              <a:rPr lang="en-US" sz="2000" dirty="0" smtClean="0"/>
              <a:t>Very complex objects made of both protein and ribonucleic acid ( RNA) </a:t>
            </a:r>
          </a:p>
          <a:p>
            <a:pPr algn="just"/>
            <a:endParaRPr lang="en-US" sz="2000" dirty="0" smtClean="0"/>
          </a:p>
          <a:p>
            <a:pPr algn="just"/>
            <a:r>
              <a:rPr lang="en-US" sz="2000" dirty="0" smtClean="0"/>
              <a:t>They are the site of protein synthesis </a:t>
            </a:r>
          </a:p>
          <a:p>
            <a:pPr algn="just"/>
            <a:endParaRPr lang="en-US" sz="2000" dirty="0" smtClean="0"/>
          </a:p>
          <a:p>
            <a:pPr algn="just"/>
            <a:r>
              <a:rPr lang="en-US" sz="2000" dirty="0" smtClean="0"/>
              <a:t>Matrix </a:t>
            </a:r>
            <a:r>
              <a:rPr lang="en-US" sz="2000" dirty="0" err="1" smtClean="0"/>
              <a:t>ribosomes</a:t>
            </a:r>
            <a:r>
              <a:rPr lang="en-US" sz="2000" dirty="0" smtClean="0"/>
              <a:t> synthesis proteins whereas the plasma membrane </a:t>
            </a:r>
            <a:r>
              <a:rPr lang="en-US" sz="2000" dirty="0" err="1" smtClean="0"/>
              <a:t>ribosomes</a:t>
            </a:r>
            <a:r>
              <a:rPr lang="en-US" sz="2000" dirty="0" smtClean="0"/>
              <a:t> make proteins for transport to the outside</a:t>
            </a:r>
            <a:endParaRPr lang="en-US" sz="2000" dirty="0"/>
          </a:p>
        </p:txBody>
      </p:sp>
      <p:sp>
        <p:nvSpPr>
          <p:cNvPr id="4" name="Date Placeholder 3"/>
          <p:cNvSpPr>
            <a:spLocks noGrp="1"/>
          </p:cNvSpPr>
          <p:nvPr>
            <p:ph type="dt" sz="half" idx="10"/>
          </p:nvPr>
        </p:nvSpPr>
        <p:spPr/>
        <p:txBody>
          <a:bodyPr/>
          <a:lstStyle/>
          <a:p>
            <a:fld id="{FDF0825F-BFA2-4A9D-958F-718CE8817A01}" type="datetime1">
              <a:rPr lang="en-US" smtClean="0"/>
              <a:pPr/>
              <a:t>10/16/2011</a:t>
            </a:fld>
            <a:endParaRPr lang="en-US"/>
          </a:p>
        </p:txBody>
      </p:sp>
      <p:sp>
        <p:nvSpPr>
          <p:cNvPr id="5" name="Slide Number Placeholder 4"/>
          <p:cNvSpPr>
            <a:spLocks noGrp="1"/>
          </p:cNvSpPr>
          <p:nvPr>
            <p:ph type="sldNum" sz="quarter" idx="12"/>
          </p:nvPr>
        </p:nvSpPr>
        <p:spPr/>
        <p:txBody>
          <a:bodyPr/>
          <a:lstStyle/>
          <a:p>
            <a:fld id="{36A573CC-643F-4678-AF94-22AE162E3CBB}" type="slidenum">
              <a:rPr lang="en-US" smtClean="0"/>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p:txBody>
          <a:bodyPr/>
          <a:lstStyle/>
          <a:p>
            <a:pPr algn="just"/>
            <a:r>
              <a:rPr lang="en-US" sz="2000" b="1" smtClean="0"/>
              <a:t>Procaryotic ribosomes are smaller than eucaryotic ribosomes</a:t>
            </a:r>
          </a:p>
          <a:p>
            <a:pPr algn="just"/>
            <a:endParaRPr lang="en-US" sz="2000" b="1" smtClean="0"/>
          </a:p>
          <a:p>
            <a:pPr algn="just"/>
            <a:r>
              <a:rPr lang="en-US" sz="2000" b="1" smtClean="0"/>
              <a:t>They are called 70S and are constructed of large subunit 50S and small subunit 30S </a:t>
            </a:r>
          </a:p>
        </p:txBody>
      </p:sp>
      <p:sp>
        <p:nvSpPr>
          <p:cNvPr id="4" name="Title 1"/>
          <p:cNvSpPr>
            <a:spLocks noGrp="1"/>
          </p:cNvSpPr>
          <p:nvPr>
            <p:ph type="title"/>
          </p:nvPr>
        </p:nvSpPr>
        <p:spPr>
          <a:xfrm>
            <a:off x="609600" y="274638"/>
            <a:ext cx="7924800" cy="868362"/>
          </a:xfrm>
        </p:spPr>
        <p:style>
          <a:lnRef idx="2">
            <a:schemeClr val="accent1"/>
          </a:lnRef>
          <a:fillRef idx="1">
            <a:schemeClr val="lt1"/>
          </a:fillRef>
          <a:effectRef idx="0">
            <a:schemeClr val="accent1"/>
          </a:effectRef>
          <a:fontRef idx="minor">
            <a:schemeClr val="dk1"/>
          </a:fontRef>
        </p:style>
        <p:txBody>
          <a:bodyPr/>
          <a:lstStyle/>
          <a:p>
            <a:pPr>
              <a:defRPr/>
            </a:pPr>
            <a:r>
              <a:rPr lang="en-US" dirty="0" err="1" smtClean="0"/>
              <a:t>Ribosomes</a:t>
            </a:r>
            <a:r>
              <a:rPr lang="en-US" dirty="0" smtClean="0"/>
              <a:t> </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838200" y="3505200"/>
            <a:ext cx="7620000" cy="2505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5605" name="Date Placeholder 4"/>
          <p:cNvSpPr>
            <a:spLocks noGrp="1"/>
          </p:cNvSpPr>
          <p:nvPr>
            <p:ph type="dt" sz="quarter" idx="10"/>
          </p:nvPr>
        </p:nvSpPr>
        <p:spPr>
          <a:noFill/>
        </p:spPr>
        <p:txBody>
          <a:bodyPr/>
          <a:lstStyle/>
          <a:p>
            <a:fld id="{21E26BAE-10FA-4EAE-A900-2ECFA8C7070A}" type="datetime1">
              <a:rPr lang="en-US" smtClean="0"/>
              <a:pPr/>
              <a:t>10/16/2011</a:t>
            </a:fld>
            <a:endParaRPr lang="en-US" smtClean="0"/>
          </a:p>
        </p:txBody>
      </p:sp>
      <p:sp>
        <p:nvSpPr>
          <p:cNvPr id="25606" name="Slide Number Placeholder 5"/>
          <p:cNvSpPr>
            <a:spLocks noGrp="1"/>
          </p:cNvSpPr>
          <p:nvPr>
            <p:ph type="sldNum" sz="quarter" idx="12"/>
          </p:nvPr>
        </p:nvSpPr>
        <p:spPr>
          <a:noFill/>
        </p:spPr>
        <p:txBody>
          <a:bodyPr/>
          <a:lstStyle/>
          <a:p>
            <a:fld id="{6974E836-A3CE-471B-8D4A-A789CCACB838}" type="slidenum">
              <a:rPr lang="en-US" smtClean="0"/>
              <a:pPr/>
              <a:t>25</a:t>
            </a:fld>
            <a:endParaRPr lang="en-US"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944562"/>
          </a:xfrm>
        </p:spPr>
        <p:style>
          <a:lnRef idx="2">
            <a:schemeClr val="accent1"/>
          </a:lnRef>
          <a:fillRef idx="1">
            <a:schemeClr val="lt1"/>
          </a:fillRef>
          <a:effectRef idx="0">
            <a:schemeClr val="accent1"/>
          </a:effectRef>
          <a:fontRef idx="minor">
            <a:schemeClr val="dk1"/>
          </a:fontRef>
        </p:style>
        <p:txBody>
          <a:bodyPr/>
          <a:lstStyle/>
          <a:p>
            <a:pPr>
              <a:defRPr/>
            </a:pPr>
            <a:r>
              <a:rPr lang="en-US" dirty="0" smtClean="0"/>
              <a:t>Molecular chaperones</a:t>
            </a:r>
            <a:endParaRPr lang="en-US" dirty="0"/>
          </a:p>
        </p:txBody>
      </p:sp>
      <p:sp>
        <p:nvSpPr>
          <p:cNvPr id="26627" name="Content Placeholder 2"/>
          <p:cNvSpPr>
            <a:spLocks noGrp="1"/>
          </p:cNvSpPr>
          <p:nvPr>
            <p:ph idx="1"/>
          </p:nvPr>
        </p:nvSpPr>
        <p:spPr/>
        <p:txBody>
          <a:bodyPr>
            <a:normAutofit lnSpcReduction="10000"/>
          </a:bodyPr>
          <a:lstStyle/>
          <a:p>
            <a:pPr algn="just"/>
            <a:r>
              <a:rPr lang="en-US" sz="2400" b="1" smtClean="0"/>
              <a:t>Special helper proteins that aid the newly formed polypeptide in folding to its proper shape</a:t>
            </a:r>
          </a:p>
          <a:p>
            <a:pPr algn="just"/>
            <a:endParaRPr lang="en-US" sz="2400" b="1" smtClean="0"/>
          </a:p>
          <a:p>
            <a:pPr algn="just"/>
            <a:r>
              <a:rPr lang="en-US" sz="2400" b="1" smtClean="0"/>
              <a:t>These proteins recognize only unfolded polypeptides or partially denatured proteins and do not bind to native proteins</a:t>
            </a:r>
          </a:p>
          <a:p>
            <a:pPr algn="just"/>
            <a:endParaRPr lang="en-US" sz="2400" b="1" smtClean="0"/>
          </a:p>
          <a:p>
            <a:pPr algn="just"/>
            <a:r>
              <a:rPr lang="en-US" sz="2400" b="1" smtClean="0"/>
              <a:t>They suppress incorrect folding and may reverse any incorrect folding that has already taken place</a:t>
            </a:r>
          </a:p>
          <a:p>
            <a:pPr algn="just"/>
            <a:endParaRPr lang="en-US" sz="2400" b="1" smtClean="0"/>
          </a:p>
          <a:p>
            <a:pPr algn="just"/>
            <a:r>
              <a:rPr lang="en-US" sz="2400" b="1" smtClean="0"/>
              <a:t>Chaperones are present in all cells: procaryotic and eucaryotic  </a:t>
            </a:r>
          </a:p>
        </p:txBody>
      </p:sp>
      <p:sp>
        <p:nvSpPr>
          <p:cNvPr id="26628" name="Date Placeholder 3"/>
          <p:cNvSpPr>
            <a:spLocks noGrp="1"/>
          </p:cNvSpPr>
          <p:nvPr>
            <p:ph type="dt" sz="quarter" idx="10"/>
          </p:nvPr>
        </p:nvSpPr>
        <p:spPr>
          <a:noFill/>
        </p:spPr>
        <p:txBody>
          <a:bodyPr/>
          <a:lstStyle/>
          <a:p>
            <a:fld id="{20B17257-0625-4DF4-9254-1C2FD5884DC5}" type="datetime1">
              <a:rPr lang="en-US" smtClean="0"/>
              <a:pPr/>
              <a:t>10/16/2011</a:t>
            </a:fld>
            <a:endParaRPr lang="en-US" smtClean="0"/>
          </a:p>
        </p:txBody>
      </p:sp>
      <p:sp>
        <p:nvSpPr>
          <p:cNvPr id="26629" name="Slide Number Placeholder 4"/>
          <p:cNvSpPr>
            <a:spLocks noGrp="1"/>
          </p:cNvSpPr>
          <p:nvPr>
            <p:ph type="sldNum" sz="quarter" idx="12"/>
          </p:nvPr>
        </p:nvSpPr>
        <p:spPr>
          <a:noFill/>
        </p:spPr>
        <p:txBody>
          <a:bodyPr/>
          <a:lstStyle/>
          <a:p>
            <a:fld id="{EAAAD03E-5E0B-4CC1-BC8C-2AA471AFE7FC}" type="slidenum">
              <a:rPr lang="en-US" smtClean="0"/>
              <a:pPr/>
              <a:t>26</a:t>
            </a:fld>
            <a:endParaRPr lang="en-US"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p:txBody>
          <a:bodyPr/>
          <a:lstStyle/>
          <a:p>
            <a:pPr algn="just"/>
            <a:r>
              <a:rPr lang="en-US" sz="2000" b="1" smtClean="0"/>
              <a:t>Several chaperones aid proper protein folding in bacteria</a:t>
            </a:r>
          </a:p>
          <a:p>
            <a:pPr algn="just">
              <a:buFontTx/>
              <a:buNone/>
            </a:pPr>
            <a:endParaRPr lang="en-US" sz="2000" b="1" smtClean="0"/>
          </a:p>
          <a:p>
            <a:pPr algn="just"/>
            <a:r>
              <a:rPr lang="en-US" sz="2000" b="1" i="1" smtClean="0"/>
              <a:t>E.coli</a:t>
            </a:r>
            <a:r>
              <a:rPr lang="en-US" sz="2000" b="1" smtClean="0"/>
              <a:t> has at least four chaperones: Dnak, DnaJ, GroES and GroEL</a:t>
            </a:r>
          </a:p>
          <a:p>
            <a:endParaRPr lang="en-US" smtClean="0"/>
          </a:p>
          <a:p>
            <a:pPr>
              <a:buFontTx/>
              <a:buNone/>
            </a:pPr>
            <a:endParaRPr lang="en-US" smtClean="0"/>
          </a:p>
        </p:txBody>
      </p:sp>
      <p:sp>
        <p:nvSpPr>
          <p:cNvPr id="5" name="Title 1"/>
          <p:cNvSpPr>
            <a:spLocks noGrp="1"/>
          </p:cNvSpPr>
          <p:nvPr>
            <p:ph type="title"/>
          </p:nvPr>
        </p:nvSpPr>
        <p:spPr>
          <a:xfrm>
            <a:off x="685800" y="274638"/>
            <a:ext cx="7772400" cy="944562"/>
          </a:xfrm>
        </p:spPr>
        <p:style>
          <a:lnRef idx="2">
            <a:schemeClr val="accent1"/>
          </a:lnRef>
          <a:fillRef idx="1">
            <a:schemeClr val="lt1"/>
          </a:fillRef>
          <a:effectRef idx="0">
            <a:schemeClr val="accent1"/>
          </a:effectRef>
          <a:fontRef idx="minor">
            <a:schemeClr val="dk1"/>
          </a:fontRef>
        </p:style>
        <p:txBody>
          <a:bodyPr/>
          <a:lstStyle/>
          <a:p>
            <a:pPr>
              <a:defRPr/>
            </a:pPr>
            <a:r>
              <a:rPr lang="en-US" dirty="0" smtClean="0"/>
              <a:t>Molecular chaperones</a:t>
            </a:r>
            <a:endParaRPr lang="en-US" dirty="0"/>
          </a:p>
        </p:txBody>
      </p:sp>
      <p:pic>
        <p:nvPicPr>
          <p:cNvPr id="5122" name="Picture 2" descr="C:\Users\pc\Desktop\img005[1].gif"/>
          <p:cNvPicPr>
            <a:picLocks noChangeAspect="1" noChangeArrowheads="1"/>
          </p:cNvPicPr>
          <p:nvPr/>
        </p:nvPicPr>
        <p:blipFill>
          <a:blip r:embed="rId2" cstate="print"/>
          <a:srcRect/>
          <a:stretch>
            <a:fillRect/>
          </a:stretch>
        </p:blipFill>
        <p:spPr bwMode="auto">
          <a:xfrm>
            <a:off x="2514600" y="2895600"/>
            <a:ext cx="3962400" cy="37147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7653" name="Date Placeholder 5"/>
          <p:cNvSpPr>
            <a:spLocks noGrp="1"/>
          </p:cNvSpPr>
          <p:nvPr>
            <p:ph type="dt" sz="quarter" idx="10"/>
          </p:nvPr>
        </p:nvSpPr>
        <p:spPr>
          <a:noFill/>
        </p:spPr>
        <p:txBody>
          <a:bodyPr/>
          <a:lstStyle/>
          <a:p>
            <a:fld id="{8C028404-1026-40E7-BC94-43818DC1730E}" type="datetime1">
              <a:rPr lang="en-US" smtClean="0"/>
              <a:pPr/>
              <a:t>10/16/2011</a:t>
            </a:fld>
            <a:endParaRPr lang="en-US" smtClean="0"/>
          </a:p>
        </p:txBody>
      </p:sp>
      <p:sp>
        <p:nvSpPr>
          <p:cNvPr id="27654" name="Slide Number Placeholder 6"/>
          <p:cNvSpPr>
            <a:spLocks noGrp="1"/>
          </p:cNvSpPr>
          <p:nvPr>
            <p:ph type="sldNum" sz="quarter" idx="12"/>
          </p:nvPr>
        </p:nvSpPr>
        <p:spPr>
          <a:noFill/>
        </p:spPr>
        <p:txBody>
          <a:bodyPr/>
          <a:lstStyle/>
          <a:p>
            <a:fld id="{CFE6E453-6E1F-48A9-BCFB-C9D5ED56BCF5}" type="slidenum">
              <a:rPr lang="en-US" smtClean="0"/>
              <a:pPr/>
              <a:t>27</a:t>
            </a:fld>
            <a:endParaRPr lang="en-US"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idx="1"/>
          </p:nvPr>
        </p:nvSpPr>
        <p:spPr>
          <a:xfrm>
            <a:off x="457200" y="762000"/>
            <a:ext cx="8229600" cy="5715000"/>
          </a:xfrm>
        </p:spPr>
        <p:txBody>
          <a:bodyPr/>
          <a:lstStyle/>
          <a:p>
            <a:r>
              <a:rPr lang="en-US" smtClean="0"/>
              <a:t>After a sufficient length of nascent polypeptide  extends from the ribosomes, DnaJ binds to the unfold chain.DnaK, which is complexed with ATP, then attaches to the polypeptide . These two chaperones prevent the polypeptide from folding improperly as it is synthesized. The ATP is hydrolyzed to ADP after DnaK binding,and this increase the affinity of DnaK for the unfolded polypeptide.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idx="1"/>
          </p:nvPr>
        </p:nvSpPr>
        <p:spPr>
          <a:xfrm>
            <a:off x="457200" y="533400"/>
            <a:ext cx="8229600" cy="5592763"/>
          </a:xfrm>
        </p:spPr>
        <p:txBody>
          <a:bodyPr/>
          <a:lstStyle/>
          <a:p>
            <a:r>
              <a:rPr lang="en-US" smtClean="0"/>
              <a:t>When the poly peptide has been synthesized, the GrpE protein binds to the chaperone-poly peptide complex and causes DnaK and DnaJ dissociate from the polypeptide. </a:t>
            </a:r>
          </a:p>
          <a:p>
            <a:r>
              <a:rPr lang="en-US" smtClean="0"/>
              <a:t>The polypeptide has been folding during this sequence of events and may have reached its final native conformation.</a:t>
            </a:r>
          </a:p>
          <a:p>
            <a:r>
              <a:rPr lang="en-US" smtClean="0"/>
              <a:t>If it is still only partially folded, it can bind </a:t>
            </a:r>
          </a:p>
          <a:p>
            <a:pPr>
              <a:buFontTx/>
              <a:buNone/>
            </a:pPr>
            <a:r>
              <a:rPr lang="en-US" smtClean="0"/>
              <a:t>   DnaK and DnaJ again and repeat the process.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pPr algn="l"/>
            <a:r>
              <a:rPr lang="en-US" b="1" dirty="0" smtClean="0"/>
              <a:t>The Plasma Membrane:</a:t>
            </a:r>
            <a:endParaRPr lang="en-US" b="1" dirty="0"/>
          </a:p>
        </p:txBody>
      </p:sp>
      <p:sp>
        <p:nvSpPr>
          <p:cNvPr id="4" name="Content Placeholder 3"/>
          <p:cNvSpPr>
            <a:spLocks noGrp="1"/>
          </p:cNvSpPr>
          <p:nvPr>
            <p:ph sz="half" idx="1"/>
          </p:nvPr>
        </p:nvSpPr>
        <p:spPr>
          <a:xfrm>
            <a:off x="457200" y="1143000"/>
            <a:ext cx="4953000" cy="4983163"/>
          </a:xfrm>
        </p:spPr>
        <p:txBody>
          <a:bodyPr>
            <a:normAutofit lnSpcReduction="10000"/>
          </a:bodyPr>
          <a:lstStyle/>
          <a:p>
            <a:pPr algn="just"/>
            <a:r>
              <a:rPr lang="en-US" sz="2000" dirty="0" smtClean="0"/>
              <a:t>Plasma membrane contains both proteins and lipids in different proportions.</a:t>
            </a:r>
          </a:p>
          <a:p>
            <a:pPr algn="just">
              <a:buNone/>
            </a:pPr>
            <a:endParaRPr lang="en-US" sz="2000" dirty="0" smtClean="0"/>
          </a:p>
          <a:p>
            <a:pPr algn="just"/>
            <a:r>
              <a:rPr lang="en-US" sz="2000" dirty="0" smtClean="0"/>
              <a:t>Most membrane-associated lipids are structurally asymmetric with polar and </a:t>
            </a:r>
            <a:r>
              <a:rPr lang="en-US" sz="2000" dirty="0" err="1" smtClean="0"/>
              <a:t>nonpolar</a:t>
            </a:r>
            <a:r>
              <a:rPr lang="en-US" sz="2000" dirty="0" smtClean="0"/>
              <a:t> ends and are called </a:t>
            </a:r>
            <a:r>
              <a:rPr lang="en-US" sz="2000" dirty="0" err="1" smtClean="0"/>
              <a:t>amphipathic</a:t>
            </a:r>
            <a:r>
              <a:rPr lang="en-US" sz="2000" dirty="0" smtClean="0"/>
              <a:t>.</a:t>
            </a:r>
          </a:p>
          <a:p>
            <a:pPr algn="just">
              <a:buNone/>
            </a:pPr>
            <a:endParaRPr lang="en-US" sz="2000" dirty="0" smtClean="0"/>
          </a:p>
          <a:p>
            <a:pPr algn="just"/>
            <a:r>
              <a:rPr lang="en-US" sz="2000" dirty="0" smtClean="0"/>
              <a:t>Many of these </a:t>
            </a:r>
            <a:r>
              <a:rPr lang="en-US" sz="2000" dirty="0" err="1" smtClean="0"/>
              <a:t>ampthipathic</a:t>
            </a:r>
            <a:r>
              <a:rPr lang="en-US" sz="2000" dirty="0" smtClean="0"/>
              <a:t> lipids are </a:t>
            </a:r>
            <a:r>
              <a:rPr lang="en-US" sz="2000" b="1" dirty="0" smtClean="0"/>
              <a:t>phospholipids</a:t>
            </a:r>
            <a:r>
              <a:rPr lang="en-US" sz="2000" dirty="0" smtClean="0"/>
              <a:t>.</a:t>
            </a:r>
          </a:p>
          <a:p>
            <a:pPr algn="just">
              <a:buNone/>
            </a:pPr>
            <a:endParaRPr lang="en-US" sz="2000" dirty="0" smtClean="0"/>
          </a:p>
          <a:p>
            <a:pPr algn="just"/>
            <a:r>
              <a:rPr lang="en-US" sz="2000" dirty="0" smtClean="0"/>
              <a:t>The polar ends are </a:t>
            </a:r>
            <a:r>
              <a:rPr lang="en-US" sz="2000" b="1" dirty="0" smtClean="0"/>
              <a:t>hydrophilic</a:t>
            </a:r>
            <a:r>
              <a:rPr lang="en-US" sz="2000" dirty="0" smtClean="0"/>
              <a:t>; the </a:t>
            </a:r>
            <a:r>
              <a:rPr lang="en-US" sz="2000" dirty="0" err="1" smtClean="0"/>
              <a:t>nonpolar</a:t>
            </a:r>
            <a:r>
              <a:rPr lang="en-US" sz="2000" dirty="0" smtClean="0"/>
              <a:t> ends are </a:t>
            </a:r>
            <a:r>
              <a:rPr lang="en-US" sz="2000" b="1" dirty="0" smtClean="0"/>
              <a:t>hydrophobic</a:t>
            </a:r>
            <a:r>
              <a:rPr lang="en-US" sz="2000" dirty="0" smtClean="0"/>
              <a:t> and tend to associate with one another.</a:t>
            </a:r>
          </a:p>
          <a:p>
            <a:pPr algn="just">
              <a:buNone/>
            </a:pPr>
            <a:endParaRPr lang="en-US" sz="2000" dirty="0" smtClean="0"/>
          </a:p>
          <a:p>
            <a:pPr algn="just"/>
            <a:r>
              <a:rPr lang="en-US" sz="2000" dirty="0" smtClean="0"/>
              <a:t>This property of lipids enables them to form a </a:t>
            </a:r>
            <a:r>
              <a:rPr lang="en-US" sz="2000" dirty="0" err="1" smtClean="0"/>
              <a:t>bilayer</a:t>
            </a:r>
            <a:r>
              <a:rPr lang="en-US" sz="2000" dirty="0" smtClean="0"/>
              <a:t> in membranes.</a:t>
            </a:r>
          </a:p>
          <a:p>
            <a:endParaRPr lang="en-US" sz="2000" dirty="0" smtClean="0"/>
          </a:p>
          <a:p>
            <a:endParaRPr lang="en-US" sz="2000" dirty="0"/>
          </a:p>
        </p:txBody>
      </p:sp>
      <p:pic>
        <p:nvPicPr>
          <p:cNvPr id="1027" name="Picture 3" descr="C:\Users\Rayyan\Desktop\Phd courses\bilay.gif"/>
          <p:cNvPicPr>
            <a:picLocks noGrp="1" noChangeAspect="1" noChangeArrowheads="1"/>
          </p:cNvPicPr>
          <p:nvPr>
            <p:ph sz="half" idx="2"/>
          </p:nvPr>
        </p:nvPicPr>
        <p:blipFill>
          <a:blip r:embed="rId2" cstate="print"/>
          <a:srcRect/>
          <a:stretch>
            <a:fillRect/>
          </a:stretch>
        </p:blipFill>
        <p:spPr bwMode="auto">
          <a:xfrm>
            <a:off x="5410200" y="3581400"/>
            <a:ext cx="3733800" cy="2590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 calcmode="lin" valueType="num">
                                      <p:cBhvr additive="base">
                                        <p:cTn id="15" dur="5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4" end="4"/>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 calcmode="lin" valueType="num">
                                      <p:cBhvr additive="base">
                                        <p:cTn id="19" dur="5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6" end="6"/>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anim calcmode="lin" valueType="num">
                                      <p:cBhvr additive="base">
                                        <p:cTn id="23" dur="500" fill="hold"/>
                                        <p:tgtEl>
                                          <p:spTgt spid="4">
                                            <p:txEl>
                                              <p:pRg st="8" end="8"/>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2"/>
          <p:cNvSpPr>
            <a:spLocks noGrp="1"/>
          </p:cNvSpPr>
          <p:nvPr>
            <p:ph idx="1"/>
          </p:nvPr>
        </p:nvSpPr>
        <p:spPr>
          <a:xfrm>
            <a:off x="457200" y="533400"/>
            <a:ext cx="8229600" cy="5715000"/>
          </a:xfrm>
        </p:spPr>
        <p:txBody>
          <a:bodyPr/>
          <a:lstStyle/>
          <a:p>
            <a:r>
              <a:rPr lang="en-US" smtClean="0"/>
              <a:t>Often  DnaK and DnaJ will transfer the polypeptide to the chaperones GroEL and GroES, where the final folding takes place. </a:t>
            </a:r>
          </a:p>
          <a:p>
            <a:r>
              <a:rPr lang="en-US" smtClean="0"/>
              <a:t>GroEL: is a large,hollow barrel-shaped complex of 14 subunits arranged in two stacked rings.</a:t>
            </a:r>
          </a:p>
          <a:p>
            <a:r>
              <a:rPr lang="en-US" smtClean="0"/>
              <a:t>GroES : exists as a single ring of seven subunits and can bind to one or both ends of the GroEL cylinder.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457200" y="457200"/>
            <a:ext cx="8229600" cy="5668963"/>
          </a:xfrm>
        </p:spPr>
        <p:txBody>
          <a:bodyPr/>
          <a:lstStyle/>
          <a:p>
            <a:r>
              <a:rPr lang="en-US" smtClean="0"/>
              <a:t>As with DnaK,  binding to GroEL and ATP hydrolysis change the chaperone`s affinity for the folding polypeptide and regulate polypeptide binding and release </a:t>
            </a:r>
          </a:p>
          <a:p>
            <a:pPr>
              <a:buFontTx/>
              <a:buNone/>
            </a:pPr>
            <a:r>
              <a:rPr lang="en-US" smtClean="0"/>
              <a:t>   ( polypeptide release is ATP-dependent).</a:t>
            </a:r>
          </a:p>
          <a:p>
            <a:pPr>
              <a:buFontTx/>
              <a:buNone/>
            </a:pPr>
            <a:r>
              <a:rPr lang="en-US" smtClean="0"/>
              <a:t>   </a:t>
            </a:r>
          </a:p>
          <a:p>
            <a:pPr>
              <a:buFontTx/>
              <a:buNone/>
            </a:pPr>
            <a:r>
              <a:rPr lang="en-US" smtClean="0"/>
              <a:t>   GroES binds to GroEL  and assists in it`s binding and release of the refolding polypeptide.</a:t>
            </a:r>
          </a:p>
          <a:p>
            <a:endParaRPr lang="en-US"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a:xfrm>
            <a:off x="457200" y="762000"/>
            <a:ext cx="8229600" cy="5364163"/>
          </a:xfrm>
        </p:spPr>
        <p:txBody>
          <a:bodyPr/>
          <a:lstStyle/>
          <a:p>
            <a:pPr algn="just"/>
            <a:r>
              <a:rPr lang="en-US" sz="2800" b="1" smtClean="0"/>
              <a:t>Chaperones protect the cell from thermal damage and other stresses thus many chaperones are called heat-shock proteins</a:t>
            </a:r>
          </a:p>
          <a:p>
            <a:pPr algn="just"/>
            <a:endParaRPr lang="en-US" sz="2800" b="1" smtClean="0"/>
          </a:p>
          <a:p>
            <a:pPr algn="just"/>
            <a:r>
              <a:rPr lang="en-US" sz="2800" b="1" smtClean="0"/>
              <a:t>Dnak protect </a:t>
            </a:r>
            <a:r>
              <a:rPr lang="en-US" sz="2800" b="1" i="1" smtClean="0"/>
              <a:t>E.coli</a:t>
            </a:r>
            <a:r>
              <a:rPr lang="en-US" sz="2800" b="1" smtClean="0"/>
              <a:t> RNA polymerase from thermal inactivation in vitro and they reactivates thermally inactivated RNA polymerase</a:t>
            </a:r>
          </a:p>
          <a:p>
            <a:pPr algn="just"/>
            <a:endParaRPr lang="en-US" sz="2800" b="1" smtClean="0"/>
          </a:p>
          <a:p>
            <a:pPr algn="just"/>
            <a:r>
              <a:rPr lang="en-US" sz="2800" b="1" smtClean="0"/>
              <a:t>GroEL and GroES also protect intracellular proteins from aggregation</a:t>
            </a:r>
            <a:r>
              <a:rPr lang="en-US" sz="2800" smtClean="0"/>
              <a:t> </a:t>
            </a:r>
          </a:p>
        </p:txBody>
      </p:sp>
      <p:sp>
        <p:nvSpPr>
          <p:cNvPr id="32771" name="Slide Number Placeholder 5"/>
          <p:cNvSpPr>
            <a:spLocks noGrp="1"/>
          </p:cNvSpPr>
          <p:nvPr>
            <p:ph type="sldNum" sz="quarter" idx="12"/>
          </p:nvPr>
        </p:nvSpPr>
        <p:spPr>
          <a:noFill/>
        </p:spPr>
        <p:txBody>
          <a:bodyPr/>
          <a:lstStyle/>
          <a:p>
            <a:fld id="{FC207EDE-2F44-45D4-A16C-72635FA9404F}" type="slidenum">
              <a:rPr lang="en-US" smtClean="0"/>
              <a:pPr/>
              <a:t>32</a:t>
            </a:fld>
            <a:endParaRPr lang="en-US"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p:cNvSpPr>
          <p:nvPr>
            <p:ph idx="1"/>
          </p:nvPr>
        </p:nvSpPr>
        <p:spPr>
          <a:xfrm>
            <a:off x="533400" y="609600"/>
            <a:ext cx="8229600" cy="5791200"/>
          </a:xfrm>
        </p:spPr>
        <p:txBody>
          <a:bodyPr/>
          <a:lstStyle/>
          <a:p>
            <a:r>
              <a:rPr lang="en-US" smtClean="0"/>
              <a:t>Chaperones have other functions as well: they are particularly important in the transport of proteins across membranes.</a:t>
            </a:r>
          </a:p>
          <a:p>
            <a:pPr>
              <a:buFontTx/>
              <a:buNone/>
            </a:pPr>
            <a:endParaRPr lang="en-US" smtClean="0"/>
          </a:p>
          <a:p>
            <a:r>
              <a:rPr lang="en-US" smtClean="0"/>
              <a:t>DnaK, DnaJ, and GroEL / GroES also can aid in the protein translocation across membranes.  Proteins destined for the periplasm or outer membrane are synthesized with the proper amino-terminal signal sequence.</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2"/>
          <p:cNvSpPr>
            <a:spLocks noGrp="1"/>
          </p:cNvSpPr>
          <p:nvPr>
            <p:ph idx="1"/>
          </p:nvPr>
        </p:nvSpPr>
        <p:spPr>
          <a:xfrm>
            <a:off x="457200" y="609600"/>
            <a:ext cx="8229600" cy="5516563"/>
          </a:xfrm>
        </p:spPr>
        <p:txBody>
          <a:bodyPr>
            <a:normAutofit lnSpcReduction="10000"/>
          </a:bodyPr>
          <a:lstStyle/>
          <a:p>
            <a:r>
              <a:rPr lang="en-US" smtClean="0"/>
              <a:t>The signal sequence is a short stretch of amino acids that help direct the comleted polypeptide to it`s final destination.</a:t>
            </a:r>
          </a:p>
          <a:p>
            <a:endParaRPr lang="en-US" smtClean="0"/>
          </a:p>
          <a:p>
            <a:r>
              <a:rPr lang="en-US" smtClean="0"/>
              <a:t>The polypeptides are transported through the membrane as ATP is hydrolyzed. </a:t>
            </a:r>
          </a:p>
          <a:p>
            <a:endParaRPr lang="en-US" smtClean="0"/>
          </a:p>
          <a:p>
            <a:r>
              <a:rPr lang="en-US" smtClean="0"/>
              <a:t>When they enter the periplasm, the signal peptidase enzyme removes the signal sequence and the protein moves to it`s final location.</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457200" y="228600"/>
            <a:ext cx="8229600" cy="5897563"/>
          </a:xfrm>
        </p:spPr>
        <p:txBody>
          <a:bodyPr>
            <a:normAutofit fontScale="92500"/>
          </a:bodyPr>
          <a:lstStyle/>
          <a:p>
            <a:r>
              <a:rPr lang="en-US" smtClean="0"/>
              <a:t>Chaperones were first discovered because they dramatically increased in concentration when cells were exposed to high temperatures, metabolic  poisons, and other stressful conditions. </a:t>
            </a:r>
          </a:p>
          <a:p>
            <a:r>
              <a:rPr lang="en-US" smtClean="0"/>
              <a:t>Thus many chaperones often are called heat-shock proteins or stress proteins. </a:t>
            </a:r>
          </a:p>
          <a:p>
            <a:r>
              <a:rPr lang="en-US" smtClean="0"/>
              <a:t>When </a:t>
            </a:r>
            <a:r>
              <a:rPr lang="en-US" i="1" smtClean="0"/>
              <a:t>E.coli</a:t>
            </a:r>
            <a:r>
              <a:rPr lang="en-US" smtClean="0"/>
              <a:t> culture is switched form 30 to 40 </a:t>
            </a:r>
            <a:r>
              <a:rPr lang="en-US" baseline="30000" smtClean="0"/>
              <a:t>o</a:t>
            </a:r>
            <a:r>
              <a:rPr lang="en-US" smtClean="0"/>
              <a:t>C, the concentration of some 20 different heat-shock proteins increase greatly within about 5 minutes. If lethal temperature the cahaperones are still synthesized  but most proteins are not.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graphicFrame>
        <p:nvGraphicFramePr>
          <p:cNvPr id="1026" name="Object 1"/>
          <p:cNvGraphicFramePr>
            <a:graphicFrameLocks noChangeAspect="1"/>
          </p:cNvGraphicFramePr>
          <p:nvPr/>
        </p:nvGraphicFramePr>
        <p:xfrm>
          <a:off x="304800" y="0"/>
          <a:ext cx="8839200" cy="6610350"/>
        </p:xfrm>
        <a:graphic>
          <a:graphicData uri="http://schemas.openxmlformats.org/presentationml/2006/ole">
            <p:oleObj spid="_x0000_s35842" name="Slide" r:id="rId3" imgW="4570603" imgH="3427427" progId="PowerPoint.Slide.12">
              <p:embed/>
            </p:oleObj>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il_fi" descr="http://sciphu.files.wordpress.com/2008/01/chaperone-illustration.jpg?w=604"/>
          <p:cNvPicPr>
            <a:picLocks noChangeAspect="1" noChangeArrowheads="1"/>
          </p:cNvPicPr>
          <p:nvPr/>
        </p:nvPicPr>
        <p:blipFill>
          <a:blip r:embed="rId2" cstate="print"/>
          <a:srcRect/>
          <a:stretch>
            <a:fillRect/>
          </a:stretch>
        </p:blipFill>
        <p:spPr bwMode="auto">
          <a:xfrm>
            <a:off x="2663825" y="1471613"/>
            <a:ext cx="3816350" cy="3914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Pathways of chaperone-mediated protein folding in the cytosol"/>
          <p:cNvPicPr>
            <a:picLocks noChangeAspect="1" noChangeArrowheads="1"/>
          </p:cNvPicPr>
          <p:nvPr/>
        </p:nvPicPr>
        <p:blipFill>
          <a:blip r:embed="rId2" cstate="print"/>
          <a:srcRect/>
          <a:stretch>
            <a:fillRect/>
          </a:stretch>
        </p:blipFill>
        <p:spPr bwMode="auto">
          <a:xfrm>
            <a:off x="115888" y="381000"/>
            <a:ext cx="8570912" cy="6076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jpg"/>
          <p:cNvPicPr/>
          <p:nvPr/>
        </p:nvPicPr>
        <p:blipFill>
          <a:blip r:embed="rId2" cstate="print"/>
          <a:srcRect/>
          <a:stretch>
            <a:fillRect/>
          </a:stretch>
        </p:blipFill>
        <p:spPr bwMode="auto">
          <a:xfrm>
            <a:off x="1828800" y="467162"/>
            <a:ext cx="5486400" cy="59236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pPr algn="l"/>
            <a:r>
              <a:rPr lang="en-US" b="1" dirty="0" smtClean="0"/>
              <a:t>The Plasma Membrane:</a:t>
            </a:r>
            <a:endParaRPr lang="en-US" b="1" dirty="0"/>
          </a:p>
        </p:txBody>
      </p:sp>
      <p:sp>
        <p:nvSpPr>
          <p:cNvPr id="3" name="Content Placeholder 2"/>
          <p:cNvSpPr>
            <a:spLocks noGrp="1"/>
          </p:cNvSpPr>
          <p:nvPr>
            <p:ph sz="half" idx="1"/>
          </p:nvPr>
        </p:nvSpPr>
        <p:spPr>
          <a:xfrm>
            <a:off x="457200" y="1066800"/>
            <a:ext cx="3962400" cy="5059363"/>
          </a:xfrm>
        </p:spPr>
        <p:txBody>
          <a:bodyPr>
            <a:normAutofit fontScale="92500" lnSpcReduction="10000"/>
          </a:bodyPr>
          <a:lstStyle/>
          <a:p>
            <a:pPr algn="just"/>
            <a:r>
              <a:rPr lang="en-US" sz="2000" dirty="0" smtClean="0"/>
              <a:t>Bacterial membranes differ from eukaryotic membranes in </a:t>
            </a:r>
            <a:r>
              <a:rPr lang="en-US" sz="2000" dirty="0" err="1" smtClean="0"/>
              <a:t>laking</a:t>
            </a:r>
            <a:r>
              <a:rPr lang="en-US" sz="2000" dirty="0" smtClean="0"/>
              <a:t> sterols such as cholesterol. However, they contain sterol-like molecules called </a:t>
            </a:r>
            <a:r>
              <a:rPr lang="en-US" sz="2000" b="1" dirty="0" err="1" smtClean="0"/>
              <a:t>hopanoids</a:t>
            </a:r>
            <a:r>
              <a:rPr lang="en-US" sz="2000" dirty="0" smtClean="0"/>
              <a:t>. </a:t>
            </a:r>
          </a:p>
          <a:p>
            <a:pPr algn="just">
              <a:buNone/>
            </a:pPr>
            <a:endParaRPr lang="en-US" sz="2000" dirty="0" smtClean="0"/>
          </a:p>
          <a:p>
            <a:pPr algn="just"/>
            <a:r>
              <a:rPr lang="en-US" sz="2000" b="1" dirty="0" err="1" smtClean="0"/>
              <a:t>Hopanoids</a:t>
            </a:r>
            <a:r>
              <a:rPr lang="en-US" sz="2000" dirty="0" smtClean="0"/>
              <a:t> are synthesized from the same precursors as steroids and they probably stabilize the bacterial membrane.</a:t>
            </a:r>
          </a:p>
          <a:p>
            <a:pPr algn="just">
              <a:buNone/>
            </a:pPr>
            <a:endParaRPr lang="en-US" sz="2000" dirty="0" smtClean="0"/>
          </a:p>
          <a:p>
            <a:pPr algn="just"/>
            <a:r>
              <a:rPr lang="en-US" sz="2000" dirty="0" smtClean="0"/>
              <a:t>Integral proteins, like the membrane lipids, are </a:t>
            </a:r>
            <a:r>
              <a:rPr lang="en-US" sz="2000" b="1" dirty="0" err="1" smtClean="0"/>
              <a:t>amphipathic</a:t>
            </a:r>
            <a:r>
              <a:rPr lang="en-US" sz="2000" dirty="0" smtClean="0"/>
              <a:t>; their hydrophobic regions are buried in the lipid while the hydrophilic portions project from the membrane surface.</a:t>
            </a:r>
            <a:endParaRPr lang="en-US" sz="2000" dirty="0"/>
          </a:p>
        </p:txBody>
      </p:sp>
      <p:pic>
        <p:nvPicPr>
          <p:cNvPr id="5" name="Content Placeholder 4" descr="cell%20membrane.png"/>
          <p:cNvPicPr>
            <a:picLocks noGrp="1" noChangeAspect="1"/>
          </p:cNvPicPr>
          <p:nvPr>
            <p:ph sz="half" idx="2"/>
          </p:nvPr>
        </p:nvPicPr>
        <p:blipFill>
          <a:blip r:embed="rId2" cstate="print"/>
          <a:stretch>
            <a:fillRect/>
          </a:stretch>
        </p:blipFill>
        <p:spPr>
          <a:xfrm>
            <a:off x="4343400" y="1143000"/>
            <a:ext cx="4800600" cy="3124200"/>
          </a:xfrm>
        </p:spPr>
      </p:pic>
      <p:sp>
        <p:nvSpPr>
          <p:cNvPr id="7" name="TextBox 6"/>
          <p:cNvSpPr txBox="1"/>
          <p:nvPr/>
        </p:nvSpPr>
        <p:spPr>
          <a:xfrm>
            <a:off x="4724400" y="3200400"/>
            <a:ext cx="838200" cy="253916"/>
          </a:xfrm>
          <a:prstGeom prst="rect">
            <a:avLst/>
          </a:prstGeom>
          <a:noFill/>
        </p:spPr>
        <p:txBody>
          <a:bodyPr wrap="square" rtlCol="0">
            <a:spAutoFit/>
          </a:bodyPr>
          <a:lstStyle/>
          <a:p>
            <a:r>
              <a:rPr lang="en-US" sz="1050" dirty="0" err="1">
                <a:solidFill>
                  <a:schemeClr val="tx1">
                    <a:lumMod val="65000"/>
                    <a:lumOff val="35000"/>
                  </a:schemeClr>
                </a:solidFill>
              </a:rPr>
              <a:t>H</a:t>
            </a:r>
            <a:r>
              <a:rPr lang="en-US" sz="1050" dirty="0" err="1" smtClean="0">
                <a:solidFill>
                  <a:schemeClr val="tx1">
                    <a:lumMod val="65000"/>
                    <a:lumOff val="35000"/>
                  </a:schemeClr>
                </a:solidFill>
              </a:rPr>
              <a:t>opanoids</a:t>
            </a:r>
            <a:endParaRPr lang="en-US" sz="1050" dirty="0">
              <a:solidFill>
                <a:schemeClr val="tx1">
                  <a:lumMod val="65000"/>
                  <a:lumOff val="35000"/>
                </a:schemeClr>
              </a:solidFill>
            </a:endParaRPr>
          </a:p>
        </p:txBody>
      </p:sp>
      <p:sp>
        <p:nvSpPr>
          <p:cNvPr id="8" name="Rectangle 7"/>
          <p:cNvSpPr/>
          <p:nvPr/>
        </p:nvSpPr>
        <p:spPr>
          <a:xfrm>
            <a:off x="4343400" y="3200400"/>
            <a:ext cx="457200" cy="2286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0" name="TextBox 9"/>
          <p:cNvSpPr txBox="1"/>
          <p:nvPr/>
        </p:nvSpPr>
        <p:spPr>
          <a:xfrm>
            <a:off x="4495800" y="4191000"/>
            <a:ext cx="4191000" cy="2308324"/>
          </a:xfrm>
          <a:prstGeom prst="rect">
            <a:avLst/>
          </a:prstGeom>
          <a:noFill/>
        </p:spPr>
        <p:txBody>
          <a:bodyPr wrap="square" rtlCol="0">
            <a:spAutoFit/>
          </a:bodyPr>
          <a:lstStyle/>
          <a:p>
            <a:pPr algn="just">
              <a:buFont typeface="Arial" pitchFamily="34" charset="0"/>
              <a:buChar char="•"/>
            </a:pPr>
            <a:r>
              <a:rPr lang="en-US" dirty="0" smtClean="0"/>
              <a:t> The current model for membrane structure is the </a:t>
            </a:r>
            <a:r>
              <a:rPr lang="en-US" b="1" dirty="0" smtClean="0"/>
              <a:t>fluid mosaic model</a:t>
            </a:r>
            <a:r>
              <a:rPr lang="en-US" dirty="0" smtClean="0"/>
              <a:t>.</a:t>
            </a:r>
          </a:p>
          <a:p>
            <a:pPr algn="just">
              <a:buFont typeface="Arial" pitchFamily="34" charset="0"/>
              <a:buChar char="•"/>
            </a:pPr>
            <a:endParaRPr lang="en-US" dirty="0"/>
          </a:p>
          <a:p>
            <a:pPr algn="just">
              <a:buFont typeface="Arial" pitchFamily="34" charset="0"/>
              <a:buChar char="•"/>
            </a:pPr>
            <a:r>
              <a:rPr lang="en-US" dirty="0" smtClean="0"/>
              <a:t> It distinguish between two types of proteins: the peripheral proteins which are </a:t>
            </a:r>
            <a:r>
              <a:rPr lang="en-US" dirty="0" err="1" smtClean="0"/>
              <a:t>loosly</a:t>
            </a:r>
            <a:r>
              <a:rPr lang="en-US" dirty="0" smtClean="0"/>
              <a:t> attached to the membrane and the integral proteins that are not easily extracted from membranes.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anim calcmode="lin" valueType="num">
                                      <p:cBhvr additive="base">
                                        <p:cTn id="23" dur="500" fill="hold"/>
                                        <p:tgtEl>
                                          <p:spTgt spid="10">
                                            <p:txEl>
                                              <p:pRg st="2" end="2"/>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1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ChangeArrowheads="1"/>
          </p:cNvSpPr>
          <p:nvPr/>
        </p:nvSpPr>
        <p:spPr bwMode="auto">
          <a:xfrm>
            <a:off x="2971800" y="228600"/>
            <a:ext cx="1808163" cy="457200"/>
          </a:xfrm>
          <a:prstGeom prst="rect">
            <a:avLst/>
          </a:prstGeom>
          <a:noFill/>
          <a:ln w="9525">
            <a:noFill/>
            <a:miter lim="800000"/>
            <a:headEnd/>
            <a:tailEnd/>
          </a:ln>
        </p:spPr>
        <p:txBody>
          <a:bodyPr wrap="none">
            <a:spAutoFit/>
          </a:bodyPr>
          <a:lstStyle/>
          <a:p>
            <a:pPr>
              <a:spcBef>
                <a:spcPct val="50000"/>
              </a:spcBef>
            </a:pPr>
            <a:r>
              <a:rPr lang="en-US" sz="2400" u="sng"/>
              <a:t>FLAGELLA</a:t>
            </a:r>
          </a:p>
        </p:txBody>
      </p:sp>
      <p:sp>
        <p:nvSpPr>
          <p:cNvPr id="10243" name="Rectangle 1027"/>
          <p:cNvSpPr>
            <a:spLocks noChangeArrowheads="1"/>
          </p:cNvSpPr>
          <p:nvPr/>
        </p:nvSpPr>
        <p:spPr bwMode="auto">
          <a:xfrm>
            <a:off x="533400" y="838200"/>
            <a:ext cx="8001000" cy="396875"/>
          </a:xfrm>
          <a:prstGeom prst="rect">
            <a:avLst/>
          </a:prstGeom>
          <a:noFill/>
          <a:ln w="9525">
            <a:noFill/>
            <a:miter lim="800000"/>
            <a:headEnd/>
            <a:tailEnd/>
          </a:ln>
        </p:spPr>
        <p:txBody>
          <a:bodyPr>
            <a:spAutoFit/>
          </a:bodyPr>
          <a:lstStyle/>
          <a:p>
            <a:pPr>
              <a:spcBef>
                <a:spcPct val="50000"/>
              </a:spcBef>
            </a:pPr>
            <a:endParaRPr lang="en-US"/>
          </a:p>
        </p:txBody>
      </p:sp>
      <p:sp>
        <p:nvSpPr>
          <p:cNvPr id="10244" name="Rectangle 1028"/>
          <p:cNvSpPr>
            <a:spLocks noChangeArrowheads="1"/>
          </p:cNvSpPr>
          <p:nvPr/>
        </p:nvSpPr>
        <p:spPr bwMode="auto">
          <a:xfrm>
            <a:off x="457200" y="914400"/>
            <a:ext cx="8153400" cy="3416320"/>
          </a:xfrm>
          <a:prstGeom prst="rect">
            <a:avLst/>
          </a:prstGeom>
          <a:noFill/>
          <a:ln w="9525">
            <a:noFill/>
            <a:miter lim="800000"/>
            <a:headEnd/>
            <a:tailEnd/>
          </a:ln>
        </p:spPr>
        <p:txBody>
          <a:bodyPr wrap="square">
            <a:spAutoFit/>
          </a:bodyPr>
          <a:lstStyle/>
          <a:p>
            <a:pPr>
              <a:spcBef>
                <a:spcPct val="50000"/>
              </a:spcBef>
            </a:pPr>
            <a:r>
              <a:rPr lang="en-US" sz="2400" dirty="0"/>
              <a:t>Enable bacteria to be motile, long structures that rotate </a:t>
            </a:r>
            <a:r>
              <a:rPr lang="en-US" sz="2400" dirty="0" smtClean="0"/>
              <a:t>thru </a:t>
            </a:r>
            <a:r>
              <a:rPr lang="en-US" sz="2400" dirty="0"/>
              <a:t>360</a:t>
            </a:r>
            <a:r>
              <a:rPr lang="en-US" sz="2400" baseline="30000" dirty="0"/>
              <a:t>o </a:t>
            </a:r>
            <a:r>
              <a:rPr lang="en-US" sz="2400" dirty="0"/>
              <a:t> Movement in response to a stimulus is </a:t>
            </a:r>
            <a:r>
              <a:rPr lang="en-US" sz="2400" dirty="0" smtClean="0"/>
              <a:t>taxis( </a:t>
            </a:r>
            <a:r>
              <a:rPr lang="en-US" sz="2400" dirty="0" err="1"/>
              <a:t>phototaxis</a:t>
            </a:r>
            <a:r>
              <a:rPr lang="en-US" sz="2400" dirty="0"/>
              <a:t> or </a:t>
            </a:r>
            <a:r>
              <a:rPr lang="en-US" sz="2400" dirty="0" err="1" smtClean="0"/>
              <a:t>chemotaxis</a:t>
            </a:r>
            <a:r>
              <a:rPr lang="en-US" sz="2400" dirty="0" smtClean="0"/>
              <a:t>).</a:t>
            </a:r>
            <a:endParaRPr lang="en-US" sz="2400" baseline="30000" dirty="0"/>
          </a:p>
          <a:p>
            <a:pPr>
              <a:spcBef>
                <a:spcPct val="50000"/>
              </a:spcBef>
            </a:pPr>
            <a:r>
              <a:rPr lang="en-US" sz="2400" dirty="0" err="1"/>
              <a:t>Monotrichous</a:t>
            </a:r>
            <a:r>
              <a:rPr lang="en-US" sz="2400" dirty="0"/>
              <a:t> – one flagellum at one end of cell</a:t>
            </a:r>
          </a:p>
          <a:p>
            <a:pPr>
              <a:spcBef>
                <a:spcPct val="50000"/>
              </a:spcBef>
            </a:pPr>
            <a:r>
              <a:rPr lang="en-US" sz="2400" dirty="0" err="1"/>
              <a:t>Amphitrichous</a:t>
            </a:r>
            <a:r>
              <a:rPr lang="en-US" sz="2400" dirty="0"/>
              <a:t> – one at either end of cell</a:t>
            </a:r>
          </a:p>
          <a:p>
            <a:pPr>
              <a:spcBef>
                <a:spcPct val="50000"/>
              </a:spcBef>
            </a:pPr>
            <a:r>
              <a:rPr lang="en-US" sz="2400" dirty="0" err="1"/>
              <a:t>Peritrichous</a:t>
            </a:r>
            <a:r>
              <a:rPr lang="en-US" sz="2400" dirty="0"/>
              <a:t> – cover the surface of the cell</a:t>
            </a:r>
          </a:p>
          <a:p>
            <a:pPr>
              <a:spcBef>
                <a:spcPct val="50000"/>
              </a:spcBef>
            </a:pPr>
            <a:r>
              <a:rPr lang="en-US" sz="2400" dirty="0" err="1"/>
              <a:t>Lophotrichous</a:t>
            </a:r>
            <a:r>
              <a:rPr lang="en-US" sz="2400" dirty="0"/>
              <a:t> – a tuft at one end of cell</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41"/>
          <p:cNvSpPr txBox="1">
            <a:spLocks noChangeArrowheads="1"/>
          </p:cNvSpPr>
          <p:nvPr/>
        </p:nvSpPr>
        <p:spPr bwMode="auto">
          <a:xfrm>
            <a:off x="457200" y="373063"/>
            <a:ext cx="8153400" cy="457200"/>
          </a:xfrm>
          <a:prstGeom prst="rect">
            <a:avLst/>
          </a:prstGeom>
          <a:noFill/>
          <a:ln w="9525">
            <a:noFill/>
            <a:miter lim="800000"/>
            <a:headEnd/>
            <a:tailEnd/>
          </a:ln>
        </p:spPr>
        <p:txBody>
          <a:bodyPr>
            <a:spAutoFit/>
          </a:bodyPr>
          <a:lstStyle/>
          <a:p>
            <a:pPr>
              <a:spcBef>
                <a:spcPct val="50000"/>
              </a:spcBef>
            </a:pPr>
            <a:r>
              <a:rPr lang="en-US"/>
              <a:t>        </a:t>
            </a:r>
            <a:r>
              <a:rPr lang="en-US" sz="2400" u="sng"/>
              <a:t>RELATIVE SPEEDS OF DIFFERENT ORGANISMS</a:t>
            </a:r>
          </a:p>
        </p:txBody>
      </p:sp>
      <p:sp>
        <p:nvSpPr>
          <p:cNvPr id="11267" name="Text Box 42"/>
          <p:cNvSpPr txBox="1">
            <a:spLocks noChangeArrowheads="1"/>
          </p:cNvSpPr>
          <p:nvPr/>
        </p:nvSpPr>
        <p:spPr bwMode="auto">
          <a:xfrm>
            <a:off x="609600" y="3276600"/>
            <a:ext cx="8001000" cy="396875"/>
          </a:xfrm>
          <a:prstGeom prst="rect">
            <a:avLst/>
          </a:prstGeom>
          <a:noFill/>
          <a:ln w="9525">
            <a:noFill/>
            <a:miter lim="800000"/>
            <a:headEnd/>
            <a:tailEnd/>
          </a:ln>
        </p:spPr>
        <p:txBody>
          <a:bodyPr>
            <a:spAutoFit/>
          </a:bodyPr>
          <a:lstStyle/>
          <a:p>
            <a:pPr>
              <a:spcBef>
                <a:spcPct val="50000"/>
              </a:spcBef>
            </a:pPr>
            <a:endParaRPr lang="en-US"/>
          </a:p>
        </p:txBody>
      </p:sp>
      <p:sp>
        <p:nvSpPr>
          <p:cNvPr id="11268" name="Rectangle 43"/>
          <p:cNvSpPr>
            <a:spLocks noChangeArrowheads="1"/>
          </p:cNvSpPr>
          <p:nvPr/>
        </p:nvSpPr>
        <p:spPr bwMode="auto">
          <a:xfrm>
            <a:off x="0" y="3108325"/>
            <a:ext cx="9144000" cy="641350"/>
          </a:xfrm>
          <a:prstGeom prst="rect">
            <a:avLst/>
          </a:prstGeom>
          <a:noFill/>
          <a:ln w="9525">
            <a:noFill/>
            <a:miter lim="800000"/>
            <a:headEnd/>
            <a:tailEnd/>
          </a:ln>
        </p:spPr>
        <p:txBody>
          <a:bodyPr>
            <a:spAutoFit/>
          </a:bodyPr>
          <a:lstStyle/>
          <a:p>
            <a:endParaRPr lang="en-US" sz="1800" b="0"/>
          </a:p>
          <a:p>
            <a:pPr eaLnBrk="0" hangingPunct="0"/>
            <a:endParaRPr lang="en-US" sz="1800" b="0"/>
          </a:p>
        </p:txBody>
      </p:sp>
      <p:sp>
        <p:nvSpPr>
          <p:cNvPr id="11269" name="Rectangle 44"/>
          <p:cNvSpPr>
            <a:spLocks noChangeArrowheads="1"/>
          </p:cNvSpPr>
          <p:nvPr/>
        </p:nvSpPr>
        <p:spPr bwMode="auto">
          <a:xfrm>
            <a:off x="0" y="3108325"/>
            <a:ext cx="9144000" cy="641350"/>
          </a:xfrm>
          <a:prstGeom prst="rect">
            <a:avLst/>
          </a:prstGeom>
          <a:noFill/>
          <a:ln w="9525">
            <a:noFill/>
            <a:miter lim="800000"/>
            <a:headEnd/>
            <a:tailEnd/>
          </a:ln>
        </p:spPr>
        <p:txBody>
          <a:bodyPr>
            <a:spAutoFit/>
          </a:bodyPr>
          <a:lstStyle/>
          <a:p>
            <a:endParaRPr lang="en-US" sz="1800" b="0"/>
          </a:p>
          <a:p>
            <a:pPr eaLnBrk="0" hangingPunct="0"/>
            <a:endParaRPr lang="en-US" sz="1800" b="0"/>
          </a:p>
        </p:txBody>
      </p:sp>
      <p:sp>
        <p:nvSpPr>
          <p:cNvPr id="11270" name="Rectangle 45"/>
          <p:cNvSpPr>
            <a:spLocks noChangeArrowheads="1"/>
          </p:cNvSpPr>
          <p:nvPr/>
        </p:nvSpPr>
        <p:spPr bwMode="auto">
          <a:xfrm>
            <a:off x="0" y="4038600"/>
            <a:ext cx="9144000" cy="915988"/>
          </a:xfrm>
          <a:prstGeom prst="rect">
            <a:avLst/>
          </a:prstGeom>
          <a:noFill/>
          <a:ln w="9525">
            <a:noFill/>
            <a:miter lim="800000"/>
            <a:headEnd/>
            <a:tailEnd/>
          </a:ln>
        </p:spPr>
        <p:txBody>
          <a:bodyPr>
            <a:spAutoFit/>
          </a:bodyPr>
          <a:lstStyle/>
          <a:p>
            <a:endParaRPr lang="en-US" sz="1800" b="0"/>
          </a:p>
          <a:p>
            <a:pPr eaLnBrk="0" hangingPunct="0"/>
            <a:endParaRPr lang="en-US" sz="1800"/>
          </a:p>
          <a:p>
            <a:pPr eaLnBrk="0" hangingPunct="0"/>
            <a:endParaRPr lang="en-US" sz="1800"/>
          </a:p>
        </p:txBody>
      </p:sp>
      <p:sp>
        <p:nvSpPr>
          <p:cNvPr id="11271" name="Text Box 46"/>
          <p:cNvSpPr txBox="1">
            <a:spLocks noChangeArrowheads="1"/>
          </p:cNvSpPr>
          <p:nvPr/>
        </p:nvSpPr>
        <p:spPr bwMode="auto">
          <a:xfrm>
            <a:off x="381000" y="1447800"/>
            <a:ext cx="8077200" cy="4832350"/>
          </a:xfrm>
          <a:prstGeom prst="rect">
            <a:avLst/>
          </a:prstGeom>
          <a:noFill/>
          <a:ln w="9525">
            <a:noFill/>
            <a:miter lim="800000"/>
            <a:headEnd/>
            <a:tailEnd/>
          </a:ln>
        </p:spPr>
        <p:txBody>
          <a:bodyPr>
            <a:spAutoFit/>
          </a:bodyPr>
          <a:lstStyle/>
          <a:p>
            <a:pPr>
              <a:spcBef>
                <a:spcPct val="50000"/>
              </a:spcBef>
            </a:pPr>
            <a:r>
              <a:rPr lang="en-US" sz="2800"/>
              <a:t>Motility allows bacteria to move towards favorable environments and away from undesirable ones. Common stimuli include chemicals, light, and oxygen. Microbes in water continually move around in search of nutrients. Microbes in the soil also have a need to move for the same reason. Sometimes the movement is random but sometimes it is directed towards nutrients and away from toxins. Bacteria demonstrate behavior in response to various stimuli.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1219200" y="220663"/>
            <a:ext cx="6400800" cy="457200"/>
          </a:xfrm>
          <a:prstGeom prst="rect">
            <a:avLst/>
          </a:prstGeom>
          <a:noFill/>
          <a:ln w="9525">
            <a:noFill/>
            <a:miter lim="800000"/>
            <a:headEnd/>
            <a:tailEnd/>
          </a:ln>
        </p:spPr>
        <p:txBody>
          <a:bodyPr>
            <a:spAutoFit/>
          </a:bodyPr>
          <a:lstStyle/>
          <a:p>
            <a:pPr>
              <a:spcBef>
                <a:spcPct val="50000"/>
              </a:spcBef>
            </a:pPr>
            <a:r>
              <a:rPr lang="en-US" sz="2400"/>
              <a:t>                </a:t>
            </a:r>
            <a:r>
              <a:rPr lang="en-US" sz="2400" u="sng"/>
              <a:t>DIRECTED MOTILITY</a:t>
            </a:r>
          </a:p>
        </p:txBody>
      </p:sp>
      <p:sp>
        <p:nvSpPr>
          <p:cNvPr id="12291" name="Text Box 3"/>
          <p:cNvSpPr txBox="1">
            <a:spLocks noChangeArrowheads="1"/>
          </p:cNvSpPr>
          <p:nvPr/>
        </p:nvSpPr>
        <p:spPr bwMode="auto">
          <a:xfrm>
            <a:off x="228600" y="990600"/>
            <a:ext cx="8534400" cy="2830513"/>
          </a:xfrm>
          <a:prstGeom prst="rect">
            <a:avLst/>
          </a:prstGeom>
          <a:noFill/>
          <a:ln w="9525">
            <a:noFill/>
            <a:miter lim="800000"/>
            <a:headEnd/>
            <a:tailEnd/>
          </a:ln>
        </p:spPr>
        <p:txBody>
          <a:bodyPr>
            <a:spAutoFit/>
          </a:bodyPr>
          <a:lstStyle/>
          <a:p>
            <a:pPr>
              <a:spcBef>
                <a:spcPct val="50000"/>
              </a:spcBef>
            </a:pPr>
            <a:r>
              <a:rPr lang="en-US" sz="2400" dirty="0"/>
              <a:t>There are three classes of tactic responses and the category is based upon the stimulus that the movement is responding to:</a:t>
            </a:r>
          </a:p>
          <a:p>
            <a:pPr>
              <a:spcBef>
                <a:spcPct val="50000"/>
              </a:spcBef>
            </a:pPr>
            <a:r>
              <a:rPr lang="en-US" sz="2400" dirty="0" err="1"/>
              <a:t>Chemotaxis</a:t>
            </a:r>
            <a:r>
              <a:rPr lang="en-US" sz="2400" dirty="0"/>
              <a:t>: towards or away from a chemical stimulus</a:t>
            </a:r>
          </a:p>
          <a:p>
            <a:pPr>
              <a:spcBef>
                <a:spcPct val="50000"/>
              </a:spcBef>
            </a:pPr>
            <a:r>
              <a:rPr lang="en-US" sz="2400" dirty="0" err="1"/>
              <a:t>Phototaxis</a:t>
            </a:r>
            <a:r>
              <a:rPr lang="en-US" sz="2400" dirty="0"/>
              <a:t>: towards light</a:t>
            </a:r>
          </a:p>
          <a:p>
            <a:pPr>
              <a:spcBef>
                <a:spcPct val="50000"/>
              </a:spcBef>
            </a:pPr>
            <a:r>
              <a:rPr lang="en-US" sz="2400" dirty="0" err="1"/>
              <a:t>Aerotaxis</a:t>
            </a:r>
            <a:r>
              <a:rPr lang="en-US" sz="2400" dirty="0"/>
              <a:t>: towards or away from oxygen</a:t>
            </a:r>
          </a:p>
        </p:txBody>
      </p:sp>
      <p:sp>
        <p:nvSpPr>
          <p:cNvPr id="12292" name="Rectangle 4"/>
          <p:cNvSpPr>
            <a:spLocks noChangeArrowheads="1"/>
          </p:cNvSpPr>
          <p:nvPr/>
        </p:nvSpPr>
        <p:spPr bwMode="auto">
          <a:xfrm>
            <a:off x="0" y="3733800"/>
            <a:ext cx="9144000" cy="1938992"/>
          </a:xfrm>
          <a:prstGeom prst="rect">
            <a:avLst/>
          </a:prstGeom>
          <a:noFill/>
          <a:ln w="9525">
            <a:noFill/>
            <a:miter lim="800000"/>
            <a:headEnd/>
            <a:tailEnd/>
          </a:ln>
        </p:spPr>
        <p:txBody>
          <a:bodyPr wrap="square">
            <a:spAutoFit/>
          </a:bodyPr>
          <a:lstStyle/>
          <a:p>
            <a:r>
              <a:rPr lang="en-US" sz="2400" dirty="0" err="1">
                <a:solidFill>
                  <a:srgbClr val="FF0000"/>
                </a:solidFill>
              </a:rPr>
              <a:t>Aerotaxis</a:t>
            </a:r>
            <a:r>
              <a:rPr lang="en-US" sz="2400" dirty="0"/>
              <a:t> refers to the ability of some bacteria to be respond to the presence of oxygen. It is mechanistically </a:t>
            </a:r>
            <a:r>
              <a:rPr lang="en-US" sz="2400" dirty="0" smtClean="0"/>
              <a:t>and </a:t>
            </a:r>
            <a:r>
              <a:rPr lang="en-US" sz="2400" dirty="0"/>
              <a:t>depends on levels of dissolved oxygen in the environment, but whether a bacterium swims toward it or away depends on the type of metabolism that it has.</a:t>
            </a:r>
          </a:p>
          <a:p>
            <a:pPr eaLnBrk="0" hangingPunct="0"/>
            <a:endParaRPr lang="en-US" sz="2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3"/>
          <p:cNvSpPr txBox="1">
            <a:spLocks noChangeArrowheads="1"/>
          </p:cNvSpPr>
          <p:nvPr/>
        </p:nvSpPr>
        <p:spPr bwMode="auto">
          <a:xfrm>
            <a:off x="304800" y="609600"/>
            <a:ext cx="8686800" cy="4555093"/>
          </a:xfrm>
          <a:prstGeom prst="rect">
            <a:avLst/>
          </a:prstGeom>
          <a:noFill/>
          <a:ln w="9525">
            <a:noFill/>
            <a:miter lim="800000"/>
            <a:headEnd/>
            <a:tailEnd/>
          </a:ln>
        </p:spPr>
        <p:txBody>
          <a:bodyPr wrap="square">
            <a:spAutoFit/>
          </a:bodyPr>
          <a:lstStyle/>
          <a:p>
            <a:pPr>
              <a:spcBef>
                <a:spcPct val="50000"/>
              </a:spcBef>
            </a:pPr>
            <a:r>
              <a:rPr lang="en-US" sz="2000" dirty="0" err="1">
                <a:solidFill>
                  <a:srgbClr val="FF0000"/>
                </a:solidFill>
              </a:rPr>
              <a:t>Chemotaxis</a:t>
            </a:r>
            <a:r>
              <a:rPr lang="en-US" sz="2000" dirty="0"/>
              <a:t> refers to the movement of the cell towards or away from chemicals. A cell would be attracted towards nutrients and away from  harmful chemicals. It uses specific receptor molecules near the cell surface to determine when specific chemicals are in the environment. The same receptors are often involved in the transport of the same chemicals. The cell actually continually senses the presence of chemicals and if the concentration is going up it will keep moving towards it if the chemical is indeed a nutrient. That way it will move towards the highest concentration of the nutrient. On the other hand, it will reverse course and move away </a:t>
            </a:r>
            <a:r>
              <a:rPr lang="en-US" sz="2000" dirty="0" smtClean="0"/>
              <a:t>if </a:t>
            </a:r>
            <a:r>
              <a:rPr lang="en-US" sz="2000" dirty="0"/>
              <a:t>it is a harmful chemical and the concentration is increasing. The ability to sense continually resembles memory. </a:t>
            </a:r>
          </a:p>
          <a:p>
            <a:pPr>
              <a:spcBef>
                <a:spcPct val="50000"/>
              </a:spcBef>
            </a:pPr>
            <a:r>
              <a:rPr lang="en-US" sz="2000" dirty="0" err="1">
                <a:solidFill>
                  <a:srgbClr val="FF0000"/>
                </a:solidFill>
              </a:rPr>
              <a:t>Phototaxis</a:t>
            </a:r>
            <a:r>
              <a:rPr lang="en-US" sz="2000" dirty="0"/>
              <a:t> involves cells moving towards the best wavelengths of light. Some photosynthetic cells will rotate their flagellum and move towards the light. If the light worsens, the flagellum stops rotating and the microbe will turn in a new direction thru Brownian motion.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ChangeArrowheads="1"/>
          </p:cNvSpPr>
          <p:nvPr/>
        </p:nvSpPr>
        <p:spPr bwMode="auto">
          <a:xfrm>
            <a:off x="1143000" y="838200"/>
            <a:ext cx="5715000" cy="3786188"/>
          </a:xfrm>
          <a:prstGeom prst="rect">
            <a:avLst/>
          </a:prstGeom>
          <a:noFill/>
          <a:ln w="9525">
            <a:noFill/>
            <a:miter lim="800000"/>
            <a:headEnd/>
            <a:tailEnd/>
          </a:ln>
        </p:spPr>
        <p:txBody>
          <a:bodyPr>
            <a:spAutoFit/>
          </a:bodyPr>
          <a:lstStyle/>
          <a:p>
            <a:r>
              <a:rPr lang="en-US" sz="4000" dirty="0"/>
              <a:t>How is </a:t>
            </a:r>
            <a:r>
              <a:rPr lang="en-US" sz="4000" dirty="0" smtClean="0"/>
              <a:t>it </a:t>
            </a:r>
            <a:r>
              <a:rPr lang="en-US" sz="4000" dirty="0"/>
              <a:t>bacteria move directionally? </a:t>
            </a:r>
            <a:endParaRPr lang="en-US" sz="4000" dirty="0" smtClean="0"/>
          </a:p>
          <a:p>
            <a:r>
              <a:rPr lang="en-US" sz="4000" dirty="0" smtClean="0"/>
              <a:t>One </a:t>
            </a:r>
            <a:r>
              <a:rPr lang="en-US" sz="4000" dirty="0"/>
              <a:t>way that some types of bacteria move involves organelles known as flagella.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ChangeArrowheads="1"/>
          </p:cNvSpPr>
          <p:nvPr/>
        </p:nvSpPr>
        <p:spPr bwMode="auto">
          <a:xfrm>
            <a:off x="533400" y="609600"/>
            <a:ext cx="8077200" cy="5016758"/>
          </a:xfrm>
          <a:prstGeom prst="rect">
            <a:avLst/>
          </a:prstGeom>
          <a:noFill/>
          <a:ln w="9525">
            <a:noFill/>
            <a:miter lim="800000"/>
            <a:headEnd/>
            <a:tailEnd/>
          </a:ln>
        </p:spPr>
        <p:txBody>
          <a:bodyPr>
            <a:spAutoFit/>
          </a:bodyPr>
          <a:lstStyle/>
          <a:p>
            <a:r>
              <a:rPr lang="en-US" sz="3200" dirty="0"/>
              <a:t>These are rotary motors powered by ion gradients across the plasma membrane. This motor drives a helical propeller. The basic motor can rotate in either a clockwise or a </a:t>
            </a:r>
            <a:r>
              <a:rPr lang="en-US" sz="3200" dirty="0" err="1" smtClean="0"/>
              <a:t>counterclockwis</a:t>
            </a:r>
            <a:r>
              <a:rPr lang="en-US" sz="3200" dirty="0" smtClean="0"/>
              <a:t> </a:t>
            </a:r>
            <a:r>
              <a:rPr lang="en-US" sz="3200" dirty="0"/>
              <a:t>direction. </a:t>
            </a:r>
          </a:p>
          <a:p>
            <a:r>
              <a:rPr lang="en-US" sz="3200" dirty="0"/>
              <a:t>Because their three dimensional structure, when the flagellum rotates in one direction (counterclockwise), the bacteria moves forward; when rotating in the opposite direction, the bacteria tumbles.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ChangeArrowheads="1"/>
          </p:cNvSpPr>
          <p:nvPr/>
        </p:nvSpPr>
        <p:spPr bwMode="auto">
          <a:xfrm>
            <a:off x="457200" y="1524000"/>
            <a:ext cx="8458200" cy="2062103"/>
          </a:xfrm>
          <a:prstGeom prst="rect">
            <a:avLst/>
          </a:prstGeom>
          <a:noFill/>
          <a:ln w="9525">
            <a:noFill/>
            <a:miter lim="800000"/>
            <a:headEnd/>
            <a:tailEnd/>
          </a:ln>
        </p:spPr>
        <p:txBody>
          <a:bodyPr wrap="square">
            <a:spAutoFit/>
          </a:bodyPr>
          <a:lstStyle/>
          <a:p>
            <a:r>
              <a:rPr lang="en-US" sz="3200" dirty="0" smtClean="0"/>
              <a:t>Tumbling </a:t>
            </a:r>
            <a:r>
              <a:rPr lang="en-US" sz="3200" dirty="0"/>
              <a:t>allows the bacteria to change direction. </a:t>
            </a:r>
          </a:p>
          <a:p>
            <a:r>
              <a:rPr lang="en-US" sz="3200" dirty="0"/>
              <a:t>The ability to control </a:t>
            </a:r>
            <a:r>
              <a:rPr lang="en-US" sz="3200" dirty="0" err="1"/>
              <a:t>chemotaxis</a:t>
            </a:r>
            <a:r>
              <a:rPr lang="en-US" sz="3200" dirty="0"/>
              <a:t> involves controlling the probability that the motor will switch its direction of rotation.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714500" y="2468563"/>
          <a:ext cx="5715000" cy="1920240"/>
        </p:xfrm>
        <a:graphic>
          <a:graphicData uri="http://schemas.openxmlformats.org/drawingml/2006/table">
            <a:tbl>
              <a:tblPr/>
              <a:tblGrid>
                <a:gridCol w="2114550"/>
                <a:gridCol w="95250"/>
                <a:gridCol w="3505200"/>
              </a:tblGrid>
              <a:tr h="0">
                <a:tc>
                  <a:txBody>
                    <a:bodyPr/>
                    <a:lstStyle/>
                    <a:p>
                      <a:r>
                        <a:rPr lang="en-US" b="1">
                          <a:latin typeface="Arial"/>
                        </a:rPr>
                        <a:t>How is it that bacteria move directionally?</a:t>
                      </a:r>
                      <a:r>
                        <a:rPr lang="en-US">
                          <a:latin typeface="Arial"/>
                        </a:rPr>
                        <a:t> One way that some types of bacteria move involves organelles known as flagella. </a:t>
                      </a:r>
                    </a:p>
                  </a:txBody>
                  <a:tcPr marL="0" marR="0" marT="0" marB="0" anchor="ctr">
                    <a:lnL>
                      <a:noFill/>
                    </a:lnL>
                    <a:lnR>
                      <a:noFill/>
                    </a:lnR>
                    <a:lnT>
                      <a:noFill/>
                    </a:lnT>
                    <a:lnB>
                      <a:noFill/>
                    </a:lnB>
                    <a:solidFill>
                      <a:srgbClr val="FFFFFF"/>
                    </a:solidFill>
                  </a:tcPr>
                </a:tc>
                <a:tc>
                  <a:txBody>
                    <a:bodyPr/>
                    <a:lstStyle/>
                    <a:p>
                      <a:endParaRPr lang="en-US">
                        <a:latin typeface="Arial"/>
                      </a:endParaRPr>
                    </a:p>
                  </a:txBody>
                  <a:tcPr marL="0" marR="0" marT="0" marB="0" anchor="ctr">
                    <a:lnL>
                      <a:noFill/>
                    </a:lnL>
                    <a:lnR>
                      <a:noFill/>
                    </a:lnR>
                    <a:lnT>
                      <a:noFill/>
                    </a:lnT>
                    <a:lnB>
                      <a:noFill/>
                    </a:lnB>
                    <a:solidFill>
                      <a:srgbClr val="FFFFFF"/>
                    </a:solidFill>
                  </a:tcPr>
                </a:tc>
                <a:tc>
                  <a:txBody>
                    <a:bodyPr/>
                    <a:lstStyle/>
                    <a:p>
                      <a:pPr algn="r"/>
                      <a:r>
                        <a:rPr lang="en-US">
                          <a:latin typeface="Arial"/>
                        </a:rPr>
                        <a:t/>
                      </a:r>
                      <a:br>
                        <a:rPr lang="en-US">
                          <a:latin typeface="Arial"/>
                        </a:rPr>
                      </a:br>
                      <a:r>
                        <a:rPr lang="en-US">
                          <a:latin typeface="Arial"/>
                        </a:rPr>
                        <a:t>The bacteria are attracted to your mouse;</a:t>
                      </a:r>
                      <a:br>
                        <a:rPr lang="en-US">
                          <a:latin typeface="Arial"/>
                        </a:rPr>
                      </a:br>
                      <a:r>
                        <a:rPr lang="en-US">
                          <a:latin typeface="Arial"/>
                        </a:rPr>
                        <a:t>a click will reset them</a:t>
                      </a:r>
                      <a:r>
                        <a:rPr lang="en-US" b="1">
                          <a:latin typeface="Arial"/>
                        </a:rPr>
                        <a:t>. </a:t>
                      </a:r>
                      <a:endParaRPr lang="en-US">
                        <a:latin typeface="Arial"/>
                      </a:endParaRPr>
                    </a:p>
                  </a:txBody>
                  <a:tcPr marL="0" marR="0" marT="0" marB="0" anchor="ctr">
                    <a:lnL>
                      <a:noFill/>
                    </a:lnL>
                    <a:lnR>
                      <a:noFill/>
                    </a:lnR>
                    <a:lnT>
                      <a:noFill/>
                    </a:lnT>
                    <a:lnB>
                      <a:noFill/>
                    </a:lnB>
                    <a:solidFill>
                      <a:srgbClr val="FFFFFF"/>
                    </a:solidFill>
                  </a:tcPr>
                </a:tc>
              </a:tr>
            </a:tbl>
          </a:graphicData>
        </a:graphic>
      </p:graphicFrame>
      <p:graphicFrame>
        <p:nvGraphicFramePr>
          <p:cNvPr id="3" name="Table 2"/>
          <p:cNvGraphicFramePr>
            <a:graphicFrameLocks noGrp="1"/>
          </p:cNvGraphicFramePr>
          <p:nvPr/>
        </p:nvGraphicFramePr>
        <p:xfrm>
          <a:off x="1714500" y="3292475"/>
          <a:ext cx="5715000" cy="274320"/>
        </p:xfrm>
        <a:graphic>
          <a:graphicData uri="http://schemas.openxmlformats.org/drawingml/2006/table">
            <a:tbl>
              <a:tblPr/>
              <a:tblGrid>
                <a:gridCol w="5715000"/>
              </a:tblGrid>
              <a:tr h="0">
                <a:tc>
                  <a:txBody>
                    <a:bodyPr/>
                    <a:lstStyle/>
                    <a:p>
                      <a:endParaRPr lang="en-US">
                        <a:latin typeface="Arial"/>
                      </a:endParaRPr>
                    </a:p>
                  </a:txBody>
                  <a:tcPr marL="0" marR="0" marT="0" marB="0" anchor="ctr">
                    <a:lnL>
                      <a:noFill/>
                    </a:lnL>
                    <a:lnR>
                      <a:noFill/>
                    </a:lnR>
                    <a:lnT>
                      <a:noFill/>
                    </a:lnT>
                    <a:lnB>
                      <a:noFill/>
                    </a:lnB>
                    <a:solidFill>
                      <a:srgbClr val="FFFFFF"/>
                    </a:solidFill>
                  </a:tcPr>
                </a:tc>
              </a:tr>
            </a:tbl>
          </a:graphicData>
        </a:graphic>
      </p:graphicFrame>
      <p:graphicFrame>
        <p:nvGraphicFramePr>
          <p:cNvPr id="4" name="Table 3"/>
          <p:cNvGraphicFramePr>
            <a:graphicFrameLocks noGrp="1"/>
          </p:cNvGraphicFramePr>
          <p:nvPr/>
        </p:nvGraphicFramePr>
        <p:xfrm>
          <a:off x="3160713" y="1371600"/>
          <a:ext cx="2822222" cy="4114800"/>
        </p:xfrm>
        <a:graphic>
          <a:graphicData uri="http://schemas.openxmlformats.org/drawingml/2006/table">
            <a:tbl>
              <a:tblPr/>
              <a:tblGrid>
                <a:gridCol w="1420518"/>
                <a:gridCol w="1401704"/>
              </a:tblGrid>
              <a:tr h="4064000">
                <a:tc>
                  <a:txBody>
                    <a:bodyPr/>
                    <a:lstStyle/>
                    <a:p>
                      <a:endParaRPr lang="en-US" sz="900">
                        <a:latin typeface="Arial"/>
                      </a:endParaRPr>
                    </a:p>
                  </a:txBody>
                  <a:tcPr marL="0" marR="0" marT="0" marB="0" anchor="ctr">
                    <a:lnL>
                      <a:noFill/>
                    </a:lnL>
                    <a:lnR>
                      <a:noFill/>
                    </a:lnR>
                    <a:lnT>
                      <a:noFill/>
                    </a:lnT>
                    <a:lnB>
                      <a:noFill/>
                    </a:lnB>
                    <a:solidFill>
                      <a:srgbClr val="FFFFFF"/>
                    </a:solidFill>
                  </a:tcPr>
                </a:tc>
                <a:tc>
                  <a:txBody>
                    <a:bodyPr/>
                    <a:lstStyle/>
                    <a:p>
                      <a:r>
                        <a:rPr lang="en-US" sz="900">
                          <a:latin typeface="Arial"/>
                        </a:rPr>
                        <a:t>These are rotary motors powered by ion gradients across the plasma membrane. This motor drives a helical propeller. The basic motor can rotate in either a clockwise or a counterclockwise wise direction. </a:t>
                      </a:r>
                    </a:p>
                    <a:p>
                      <a:r>
                        <a:rPr lang="en-US" sz="900">
                          <a:latin typeface="Arial"/>
                        </a:rPr>
                        <a:t>Because their three dimensional structure, when the flagellum rotates in one direction (counterclockwise), the bacteria moves forward; when rotating in the opposite direction, the bacteria tumbles. </a:t>
                      </a:r>
                    </a:p>
                    <a:p>
                      <a:r>
                        <a:rPr lang="en-US" sz="900">
                          <a:latin typeface="Arial"/>
                        </a:rPr>
                        <a:t>Tumbling allows the bacteria to change direction. When the motor switches back to the counter clockwise direction, the bacteria swims off in a new direction. </a:t>
                      </a:r>
                    </a:p>
                    <a:p>
                      <a:r>
                        <a:rPr lang="en-US" sz="900">
                          <a:latin typeface="Arial"/>
                        </a:rPr>
                        <a:t>The ability to control chemotaxis involves controlling the probability that the motor will switch its direction of rotation. </a:t>
                      </a:r>
                    </a:p>
                  </a:txBody>
                  <a:tcPr marL="0" marR="0" marT="0" marB="0" anchor="ctr">
                    <a:lnL>
                      <a:noFill/>
                    </a:lnL>
                    <a:lnR>
                      <a:noFill/>
                    </a:lnR>
                    <a:lnT>
                      <a:noFill/>
                    </a:lnT>
                    <a:lnB>
                      <a:noFill/>
                    </a:lnB>
                    <a:solidFill>
                      <a:srgbClr val="FFFFFF"/>
                    </a:solidFill>
                  </a:tcPr>
                </a:tc>
              </a:tr>
            </a:tbl>
          </a:graphicData>
        </a:graphic>
      </p:graphicFrame>
      <p:graphicFrame>
        <p:nvGraphicFramePr>
          <p:cNvPr id="5" name="Table 4"/>
          <p:cNvGraphicFramePr>
            <a:graphicFrameLocks noGrp="1"/>
          </p:cNvGraphicFramePr>
          <p:nvPr/>
        </p:nvGraphicFramePr>
        <p:xfrm>
          <a:off x="228600" y="457200"/>
          <a:ext cx="8915400" cy="6400800"/>
        </p:xfrm>
        <a:graphic>
          <a:graphicData uri="http://schemas.openxmlformats.org/drawingml/2006/table">
            <a:tbl>
              <a:tblPr/>
              <a:tblGrid>
                <a:gridCol w="8915400"/>
              </a:tblGrid>
              <a:tr h="6400800">
                <a:tc>
                  <a:txBody>
                    <a:bodyPr/>
                    <a:lstStyle/>
                    <a:p>
                      <a:r>
                        <a:rPr lang="en-US" sz="1800" dirty="0">
                          <a:latin typeface="Arial"/>
                        </a:rPr>
                        <a:t>I</a:t>
                      </a:r>
                      <a:r>
                        <a:rPr lang="en-US" sz="1800" b="1" dirty="0">
                          <a:latin typeface="Arial"/>
                        </a:rPr>
                        <a:t>n </a:t>
                      </a:r>
                      <a:r>
                        <a:rPr lang="en-US" sz="3600" dirty="0">
                          <a:latin typeface="Arial"/>
                        </a:rPr>
                        <a:t>bacteria</a:t>
                      </a:r>
                      <a:r>
                        <a:rPr lang="en-US" sz="1800" dirty="0">
                          <a:latin typeface="Arial"/>
                        </a:rPr>
                        <a:t>, </a:t>
                      </a:r>
                      <a:r>
                        <a:rPr lang="en-US" sz="2000" b="1" dirty="0">
                          <a:latin typeface="Arial"/>
                        </a:rPr>
                        <a:t>motor rotation switching is controlled by a receptor system that senses changing concentrations of attractants (inhibiting switch) and repellants (induce switching). </a:t>
                      </a:r>
                    </a:p>
                    <a:p>
                      <a:r>
                        <a:rPr lang="en-US" sz="2000" b="1" dirty="0">
                          <a:latin typeface="Arial"/>
                        </a:rPr>
                        <a:t>There are two possible ways to do this. One would be to measure the difference in concentration between the two ends of the bacterium. This is difficult, since the bacteria is very small (1-2 um long) and the differences in concentration between two points separated by 1-2 um is very small (</a:t>
                      </a:r>
                      <a:r>
                        <a:rPr lang="en-US" sz="2000" b="1" dirty="0">
                          <a:solidFill>
                            <a:srgbClr val="990000"/>
                          </a:solidFill>
                          <a:latin typeface="Arial"/>
                        </a:rPr>
                        <a:t>perhaps we could calculate this?</a:t>
                      </a:r>
                      <a:r>
                        <a:rPr lang="en-US" sz="2000" b="1" dirty="0">
                          <a:latin typeface="Arial"/>
                        </a:rPr>
                        <a:t>) </a:t>
                      </a:r>
                    </a:p>
                    <a:p>
                      <a:r>
                        <a:rPr lang="en-US" sz="2000" b="1" dirty="0">
                          <a:latin typeface="Arial"/>
                        </a:rPr>
                        <a:t>An alternative approach is to measure the concentration around the bacteria as a function of time. If it is increasing, the bacteria is moving toward the source of the chemical; if it is decreasing, it is moving away from </a:t>
                      </a:r>
                      <a:r>
                        <a:rPr lang="en-US" sz="2000" b="1" dirty="0" smtClean="0">
                          <a:latin typeface="Arial"/>
                        </a:rPr>
                        <a:t>the </a:t>
                      </a:r>
                      <a:r>
                        <a:rPr lang="en-US" sz="2000" b="1" dirty="0">
                          <a:latin typeface="Arial"/>
                        </a:rPr>
                        <a:t>source. </a:t>
                      </a:r>
                    </a:p>
                  </a:txBody>
                  <a:tcPr marL="0" marR="0" marT="0" marB="0" anchor="ctr">
                    <a:lnL>
                      <a:noFill/>
                    </a:lnL>
                    <a:lnR>
                      <a:noFill/>
                    </a:lnR>
                    <a:lnT>
                      <a:noFill/>
                    </a:lnT>
                    <a:lnB>
                      <a:noFill/>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457200" y="457200"/>
            <a:ext cx="8229600" cy="5668963"/>
          </a:xfrm>
        </p:spPr>
        <p:txBody>
          <a:bodyPr>
            <a:normAutofit lnSpcReduction="10000"/>
          </a:bodyPr>
          <a:lstStyle/>
          <a:p>
            <a:r>
              <a:rPr lang="en-US" sz="3600" b="1" dirty="0" err="1" smtClean="0"/>
              <a:t>Chemotactic</a:t>
            </a:r>
            <a:r>
              <a:rPr lang="en-US" sz="3600" b="1" dirty="0" smtClean="0"/>
              <a:t> </a:t>
            </a:r>
            <a:r>
              <a:rPr lang="en-US" sz="3600" b="1" dirty="0" err="1" smtClean="0"/>
              <a:t>response</a:t>
            </a:r>
            <a:r>
              <a:rPr lang="en-US" dirty="0" err="1" smtClean="0"/>
              <a:t>:Chemoreceptors</a:t>
            </a:r>
            <a:r>
              <a:rPr lang="en-US" dirty="0" smtClean="0"/>
              <a:t> </a:t>
            </a:r>
            <a:r>
              <a:rPr lang="en-US" dirty="0" smtClean="0"/>
              <a:t>often called methyl-accepting </a:t>
            </a:r>
            <a:r>
              <a:rPr lang="en-US" dirty="0" err="1" smtClean="0"/>
              <a:t>chemotaxis</a:t>
            </a:r>
            <a:r>
              <a:rPr lang="en-US" dirty="0" smtClean="0"/>
              <a:t> proteins ( MCPs). They seem to be localized in patches.</a:t>
            </a:r>
          </a:p>
          <a:p>
            <a:r>
              <a:rPr lang="en-US" dirty="0" smtClean="0"/>
              <a:t>The MCPs do not directly influence </a:t>
            </a:r>
            <a:r>
              <a:rPr lang="en-US" dirty="0" err="1" smtClean="0"/>
              <a:t>flagellar</a:t>
            </a:r>
            <a:r>
              <a:rPr lang="en-US" dirty="0" smtClean="0"/>
              <a:t> rotation but  act through a series of proteins . The whole process is so efficient that a stimulus can trigger a motor response in less than 200 milliseconds.</a:t>
            </a:r>
          </a:p>
          <a:p>
            <a:r>
              <a:rPr lang="en-US" dirty="0" smtClean="0"/>
              <a:t>The </a:t>
            </a:r>
            <a:r>
              <a:rPr lang="en-US" dirty="0" err="1" smtClean="0"/>
              <a:t>chemoreceptors</a:t>
            </a:r>
            <a:r>
              <a:rPr lang="en-US" dirty="0" smtClean="0"/>
              <a:t> are buried in the plasma membrane with major parts exposed on both sides.</a:t>
            </a:r>
          </a:p>
          <a:p>
            <a:endParaRPr lang="en-US"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200" y="381000"/>
            <a:ext cx="8229600" cy="5745163"/>
          </a:xfrm>
        </p:spPr>
        <p:txBody>
          <a:bodyPr/>
          <a:lstStyle/>
          <a:p>
            <a:r>
              <a:rPr lang="en-US" smtClean="0"/>
              <a:t>The periplasmic side of each MCP has a binding site for one or more attractant molecules and may also bind repellents . Although attractants often bind directly to the MCP, in some cases they may attach to special periplasmic binding proteins, which then interact with the MCPs. The cytoplasmic side of an MCP interacts with two proteins. The CheW protein  binds to MCPs and helps attach the cheA proteins.</a:t>
            </a:r>
          </a:p>
          <a:p>
            <a:pPr>
              <a:buFontTx/>
              <a:buNone/>
            </a:pPr>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pPr algn="l"/>
            <a:r>
              <a:rPr lang="en-US" b="1" dirty="0" smtClean="0"/>
              <a:t>Functions of Plasma Membrane:</a:t>
            </a:r>
            <a:endParaRPr lang="en-US" b="1" dirty="0"/>
          </a:p>
        </p:txBody>
      </p:sp>
      <p:sp>
        <p:nvSpPr>
          <p:cNvPr id="3" name="Content Placeholder 2"/>
          <p:cNvSpPr>
            <a:spLocks noGrp="1"/>
          </p:cNvSpPr>
          <p:nvPr>
            <p:ph idx="1"/>
          </p:nvPr>
        </p:nvSpPr>
        <p:spPr>
          <a:xfrm>
            <a:off x="457200" y="1371600"/>
            <a:ext cx="8229600" cy="4754563"/>
          </a:xfrm>
        </p:spPr>
        <p:txBody>
          <a:bodyPr>
            <a:normAutofit/>
          </a:bodyPr>
          <a:lstStyle/>
          <a:p>
            <a:pPr algn="just"/>
            <a:r>
              <a:rPr lang="en-US" sz="2400" dirty="0" smtClean="0"/>
              <a:t>The plasma membrane retains the cytoplasm, especially in cells without cell walls, and separates it from the surroundings.</a:t>
            </a:r>
          </a:p>
          <a:p>
            <a:pPr algn="just"/>
            <a:r>
              <a:rPr lang="en-US" sz="2400" dirty="0" smtClean="0"/>
              <a:t>The plasma membrane is a </a:t>
            </a:r>
            <a:r>
              <a:rPr lang="en-US" sz="2400" b="1" dirty="0" smtClean="0"/>
              <a:t>selectively permeable barrier</a:t>
            </a:r>
            <a:r>
              <a:rPr lang="en-US" sz="2400" dirty="0" smtClean="0"/>
              <a:t>: it allows particular ions and molecules to pass, either into or out of the cell, while preventing the movement of others.</a:t>
            </a:r>
          </a:p>
          <a:p>
            <a:pPr algn="just"/>
            <a:r>
              <a:rPr lang="en-US" sz="2400" dirty="0" smtClean="0"/>
              <a:t>The bacterial plasma membrane is the location of different crucial metabolic processes: respiration, photosynthesis, and the synthesis of lipids and cell wall components.</a:t>
            </a:r>
          </a:p>
          <a:p>
            <a:pPr algn="just"/>
            <a:r>
              <a:rPr lang="en-US" sz="2400" dirty="0" smtClean="0"/>
              <a:t>Finally, it contains special receptor molecules that help bacteria detect and respond to chemicals in their surroundings.</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p:cNvSpPr>
            <a:spLocks noGrp="1"/>
          </p:cNvSpPr>
          <p:nvPr>
            <p:ph idx="1"/>
          </p:nvPr>
        </p:nvSpPr>
        <p:spPr>
          <a:xfrm>
            <a:off x="457200" y="914400"/>
            <a:ext cx="8229600" cy="6248400"/>
          </a:xfrm>
        </p:spPr>
        <p:txBody>
          <a:bodyPr/>
          <a:lstStyle/>
          <a:p>
            <a:r>
              <a:rPr lang="en-US" dirty="0" smtClean="0"/>
              <a:t>When the MCP is not bound to an attractant, it stimulates </a:t>
            </a:r>
            <a:r>
              <a:rPr lang="en-US" dirty="0" err="1" smtClean="0"/>
              <a:t>CheA</a:t>
            </a:r>
            <a:r>
              <a:rPr lang="en-US" dirty="0" smtClean="0"/>
              <a:t> to </a:t>
            </a:r>
            <a:r>
              <a:rPr lang="en-US" dirty="0" err="1" smtClean="0"/>
              <a:t>phosphorylate</a:t>
            </a:r>
            <a:r>
              <a:rPr lang="en-US" dirty="0" smtClean="0"/>
              <a:t> itself using ATP,  a process </a:t>
            </a:r>
            <a:r>
              <a:rPr lang="en-US" dirty="0" smtClean="0"/>
              <a:t>called</a:t>
            </a:r>
          </a:p>
          <a:p>
            <a:pPr>
              <a:buNone/>
            </a:pPr>
            <a:r>
              <a:rPr lang="en-US" dirty="0" smtClean="0"/>
              <a:t> </a:t>
            </a:r>
            <a:r>
              <a:rPr lang="en-US" dirty="0" smtClean="0"/>
              <a:t>   </a:t>
            </a:r>
            <a:r>
              <a:rPr lang="en-US" dirty="0" err="1" smtClean="0"/>
              <a:t>autophosphorylation</a:t>
            </a:r>
            <a:r>
              <a:rPr lang="en-US" dirty="0" smtClean="0"/>
              <a:t>. </a:t>
            </a:r>
            <a:r>
              <a:rPr lang="en-US" dirty="0" err="1" smtClean="0"/>
              <a:t>CheA</a:t>
            </a:r>
            <a:r>
              <a:rPr lang="en-US" dirty="0" smtClean="0"/>
              <a:t> </a:t>
            </a:r>
            <a:r>
              <a:rPr lang="en-US" dirty="0" err="1" smtClean="0"/>
              <a:t>autophosphorylation</a:t>
            </a:r>
            <a:r>
              <a:rPr lang="en-US" dirty="0" smtClean="0"/>
              <a:t> is inhibited when the attractant is bound to it`s MCP . </a:t>
            </a:r>
            <a:r>
              <a:rPr lang="en-US" dirty="0" err="1" smtClean="0"/>
              <a:t>Phosphorylated</a:t>
            </a:r>
            <a:r>
              <a:rPr lang="en-US" dirty="0" smtClean="0"/>
              <a:t> </a:t>
            </a:r>
            <a:r>
              <a:rPr lang="en-US" dirty="0" err="1" smtClean="0"/>
              <a:t>CheA</a:t>
            </a:r>
            <a:r>
              <a:rPr lang="en-US" dirty="0" smtClean="0"/>
              <a:t> can donate it`s phosphate to one of two receptor proteins, </a:t>
            </a:r>
            <a:r>
              <a:rPr lang="en-US" dirty="0" err="1" smtClean="0"/>
              <a:t>CheY</a:t>
            </a:r>
            <a:r>
              <a:rPr lang="en-US" dirty="0" smtClean="0"/>
              <a:t> or </a:t>
            </a:r>
            <a:r>
              <a:rPr lang="en-US" dirty="0" err="1" smtClean="0"/>
              <a:t>CheB</a:t>
            </a:r>
            <a:r>
              <a:rPr lang="en-US" dirty="0" smtClean="0"/>
              <a:t>. If </a:t>
            </a:r>
            <a:r>
              <a:rPr lang="en-US" dirty="0" err="1" smtClean="0"/>
              <a:t>CheY</a:t>
            </a:r>
            <a:r>
              <a:rPr lang="en-US" dirty="0" smtClean="0"/>
              <a:t> in about 10 seconds in a process aided by the protein </a:t>
            </a:r>
            <a:r>
              <a:rPr lang="en-US" dirty="0" err="1" smtClean="0"/>
              <a:t>CheZ</a:t>
            </a:r>
            <a:r>
              <a:rPr lang="en-US" dirty="0" smtClean="0"/>
              <a:t>.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457200" y="533400"/>
            <a:ext cx="8229600" cy="5592763"/>
          </a:xfrm>
        </p:spPr>
        <p:txBody>
          <a:bodyPr/>
          <a:lstStyle/>
          <a:p>
            <a:r>
              <a:rPr lang="en-US" dirty="0" smtClean="0"/>
              <a:t>The phosphate group is then transferred to </a:t>
            </a:r>
            <a:r>
              <a:rPr lang="en-US" dirty="0" err="1" smtClean="0"/>
              <a:t>CheY</a:t>
            </a:r>
            <a:r>
              <a:rPr lang="en-US" dirty="0" smtClean="0"/>
              <a:t>, the second component of the two-component regulatory system. </a:t>
            </a:r>
            <a:r>
              <a:rPr lang="en-US" dirty="0" err="1" smtClean="0"/>
              <a:t>Phosphorylated</a:t>
            </a:r>
            <a:r>
              <a:rPr lang="en-US" dirty="0" smtClean="0"/>
              <a:t> </a:t>
            </a:r>
            <a:r>
              <a:rPr lang="en-US" dirty="0" err="1" smtClean="0"/>
              <a:t>CheY</a:t>
            </a:r>
            <a:r>
              <a:rPr lang="en-US" dirty="0" smtClean="0"/>
              <a:t> targets to the </a:t>
            </a:r>
            <a:r>
              <a:rPr lang="en-US" dirty="0" err="1" smtClean="0"/>
              <a:t>flagellar</a:t>
            </a:r>
            <a:r>
              <a:rPr lang="en-US" dirty="0" smtClean="0"/>
              <a:t> motor and its switch, which are depicted to the right. Adaptation is due to covalent </a:t>
            </a:r>
            <a:r>
              <a:rPr lang="en-US" dirty="0" err="1" smtClean="0"/>
              <a:t>methylation</a:t>
            </a:r>
            <a:r>
              <a:rPr lang="en-US" dirty="0" smtClean="0"/>
              <a:t> (+CH3) and </a:t>
            </a:r>
            <a:r>
              <a:rPr lang="en-US" dirty="0" err="1" smtClean="0"/>
              <a:t>demethylation</a:t>
            </a:r>
            <a:r>
              <a:rPr lang="en-US" dirty="0" smtClean="0"/>
              <a:t> (-CH3) of the transducer. </a:t>
            </a:r>
            <a:r>
              <a:rPr lang="en-US" dirty="0" err="1" smtClean="0"/>
              <a:t>Demethylation</a:t>
            </a:r>
            <a:r>
              <a:rPr lang="en-US" dirty="0" smtClean="0"/>
              <a:t> by </a:t>
            </a:r>
            <a:r>
              <a:rPr lang="en-US" dirty="0" err="1" smtClean="0"/>
              <a:t>CheB</a:t>
            </a:r>
            <a:r>
              <a:rPr lang="en-US" dirty="0" smtClean="0"/>
              <a:t> is regulated by </a:t>
            </a:r>
            <a:r>
              <a:rPr lang="en-US" dirty="0" err="1" smtClean="0"/>
              <a:t>CheA</a:t>
            </a:r>
            <a:r>
              <a:rPr lang="en-US" dirty="0" smtClean="0"/>
              <a:t>-mediated </a:t>
            </a:r>
            <a:r>
              <a:rPr lang="en-US" dirty="0" err="1" smtClean="0"/>
              <a:t>phosphorylation</a:t>
            </a:r>
            <a:r>
              <a:rPr lang="en-US" dirty="0" smtClean="0"/>
              <a:t>. </a:t>
            </a:r>
          </a:p>
          <a:p>
            <a:pPr>
              <a:buFontTx/>
              <a:buNone/>
            </a:pPr>
            <a:endParaRPr lang="en-US" dirty="0"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381000"/>
            <a:ext cx="8229600" cy="6019800"/>
          </a:xfrm>
        </p:spPr>
        <p:txBody>
          <a:bodyPr/>
          <a:lstStyle/>
          <a:p>
            <a:r>
              <a:rPr lang="en-US" dirty="0" smtClean="0"/>
              <a:t>The short lifetime of </a:t>
            </a:r>
            <a:r>
              <a:rPr lang="en-US" dirty="0" err="1" smtClean="0"/>
              <a:t>phosphorylated</a:t>
            </a:r>
            <a:r>
              <a:rPr lang="en-US" dirty="0" smtClean="0"/>
              <a:t> </a:t>
            </a:r>
            <a:r>
              <a:rPr lang="en-US" dirty="0" err="1" smtClean="0"/>
              <a:t>CheY</a:t>
            </a:r>
            <a:r>
              <a:rPr lang="en-US" dirty="0" smtClean="0"/>
              <a:t> means that the bacterium is very responsive to changes in attractant concentration.</a:t>
            </a:r>
          </a:p>
          <a:p>
            <a:r>
              <a:rPr lang="en-US" dirty="0" smtClean="0"/>
              <a:t>It will not be stuck in the tumble mode for too long a time when the attractant level changes. When no attractants or repellents are present, the system maintains intermediate concentrations of </a:t>
            </a:r>
            <a:r>
              <a:rPr lang="en-US" dirty="0" err="1" smtClean="0"/>
              <a:t>CheA</a:t>
            </a:r>
            <a:r>
              <a:rPr lang="en-US" dirty="0" smtClean="0"/>
              <a:t> phosphate and </a:t>
            </a:r>
            <a:r>
              <a:rPr lang="en-US" dirty="0" err="1" smtClean="0"/>
              <a:t>CheY</a:t>
            </a:r>
            <a:r>
              <a:rPr lang="en-US" dirty="0" smtClean="0"/>
              <a:t> phosphate. This produces a normal run-tumble swimming pattern.</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an003.jpg"/>
          <p:cNvPicPr>
            <a:picLocks noGrp="1"/>
          </p:cNvPicPr>
          <p:nvPr>
            <p:ph idx="1"/>
          </p:nvPr>
        </p:nvPicPr>
        <p:blipFill>
          <a:blip r:embed="rId2" cstate="print"/>
          <a:srcRect/>
          <a:stretch>
            <a:fillRect/>
          </a:stretch>
        </p:blipFill>
        <p:spPr bwMode="auto">
          <a:xfrm>
            <a:off x="1219200" y="228600"/>
            <a:ext cx="6019800" cy="53963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My Documents\Gerald_T\flagella.jpg"/>
          <p:cNvPicPr>
            <a:picLocks noGrp="1" noChangeAspect="1" noChangeArrowheads="1"/>
          </p:cNvPicPr>
          <p:nvPr>
            <p:ph idx="1"/>
          </p:nvPr>
        </p:nvPicPr>
        <p:blipFill>
          <a:blip r:embed="rId2" cstate="print"/>
          <a:srcRect/>
          <a:stretch>
            <a:fillRect/>
          </a:stretch>
        </p:blipFill>
        <p:spPr>
          <a:xfrm>
            <a:off x="1295400" y="685800"/>
            <a:ext cx="6400800" cy="5638800"/>
          </a:xfr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5" descr="D:\BLACK\CHAP04\FIGURES\FG04_055.PCT"/>
          <p:cNvPicPr>
            <a:picLocks noGrp="1" noChangeAspect="1" noChangeArrowheads="1"/>
          </p:cNvPicPr>
          <p:nvPr>
            <p:ph idx="1"/>
          </p:nvPr>
        </p:nvPicPr>
        <p:blipFill>
          <a:blip r:embed="rId2"/>
          <a:srcRect/>
          <a:stretch>
            <a:fillRect/>
          </a:stretch>
        </p:blipFill>
        <p:spPr>
          <a:xfrm>
            <a:off x="4572000" y="3328988"/>
            <a:ext cx="0" cy="1587"/>
          </a:xfrm>
        </p:spPr>
      </p:pic>
      <p:pic>
        <p:nvPicPr>
          <p:cNvPr id="44035" name="Picture 5" descr="D:\BLACK\CHAP04\FIGURES\FG04_055.PCT"/>
          <p:cNvPicPr>
            <a:picLocks noChangeAspect="1" noChangeArrowheads="1"/>
          </p:cNvPicPr>
          <p:nvPr/>
        </p:nvPicPr>
        <p:blipFill>
          <a:blip r:embed="rId2" cstate="print"/>
          <a:srcRect/>
          <a:stretch>
            <a:fillRect/>
          </a:stretch>
        </p:blipFill>
        <p:spPr bwMode="auto">
          <a:xfrm>
            <a:off x="2209800" y="228600"/>
            <a:ext cx="4419600" cy="2946400"/>
          </a:xfrm>
          <a:prstGeom prst="rect">
            <a:avLst/>
          </a:prstGeom>
          <a:noFill/>
          <a:ln w="9525">
            <a:noFill/>
            <a:miter lim="800000"/>
            <a:headEnd/>
            <a:tailEnd/>
          </a:ln>
        </p:spPr>
      </p:pic>
      <p:pic>
        <p:nvPicPr>
          <p:cNvPr id="44036" name="Picture 6" descr="D:\BLACK\CHAP04\FIGURES\FG04_061.PCT"/>
          <p:cNvPicPr>
            <a:picLocks noChangeAspect="1" noChangeArrowheads="1"/>
          </p:cNvPicPr>
          <p:nvPr/>
        </p:nvPicPr>
        <p:blipFill>
          <a:blip r:embed="rId3" cstate="print"/>
          <a:srcRect/>
          <a:stretch>
            <a:fillRect/>
          </a:stretch>
        </p:blipFill>
        <p:spPr bwMode="auto">
          <a:xfrm>
            <a:off x="2209800" y="3581400"/>
            <a:ext cx="4495800" cy="299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2"/>
          <p:cNvSpPr>
            <a:spLocks noGrp="1"/>
          </p:cNvSpPr>
          <p:nvPr>
            <p:ph idx="1"/>
          </p:nvPr>
        </p:nvSpPr>
        <p:spPr>
          <a:xfrm>
            <a:off x="0" y="381000"/>
            <a:ext cx="5715000" cy="5745163"/>
          </a:xfrm>
        </p:spPr>
        <p:txBody>
          <a:bodyPr/>
          <a:lstStyle/>
          <a:p>
            <a:endParaRPr lang="en-US" smtClean="0"/>
          </a:p>
          <a:p>
            <a:r>
              <a:rPr lang="en-US" b="1" u="sng" smtClean="0">
                <a:solidFill>
                  <a:srgbClr val="C00000"/>
                </a:solidFill>
              </a:rPr>
              <a:t>Flagella</a:t>
            </a:r>
            <a:endParaRPr lang="en-US" u="sng" smtClean="0">
              <a:solidFill>
                <a:srgbClr val="C00000"/>
              </a:solidFill>
            </a:endParaRPr>
          </a:p>
          <a:p>
            <a:r>
              <a:rPr lang="en-US" smtClean="0"/>
              <a:t>Outside cell wall</a:t>
            </a:r>
          </a:p>
          <a:p>
            <a:r>
              <a:rPr lang="en-US" smtClean="0"/>
              <a:t>Made of chains</a:t>
            </a:r>
          </a:p>
          <a:p>
            <a:pPr>
              <a:buFontTx/>
              <a:buNone/>
            </a:pPr>
            <a:r>
              <a:rPr lang="en-US" smtClean="0"/>
              <a:t> of flagellin</a:t>
            </a:r>
          </a:p>
          <a:p>
            <a:r>
              <a:rPr lang="en-US" smtClean="0"/>
              <a:t>Attached to a protein hook</a:t>
            </a:r>
          </a:p>
          <a:p>
            <a:r>
              <a:rPr lang="en-US" smtClean="0"/>
              <a:t>Anchored to the wall and</a:t>
            </a:r>
          </a:p>
          <a:p>
            <a:pPr>
              <a:buFontTx/>
              <a:buNone/>
            </a:pPr>
            <a:r>
              <a:rPr lang="en-US" smtClean="0"/>
              <a:t> membrane by the basal body</a:t>
            </a:r>
          </a:p>
          <a:p>
            <a:r>
              <a:rPr lang="en-US" smtClean="0"/>
              <a:t>They propel bacteria around</a:t>
            </a:r>
          </a:p>
        </p:txBody>
      </p:sp>
      <p:pic>
        <p:nvPicPr>
          <p:cNvPr id="46083" name="Picture 1029"/>
          <p:cNvPicPr>
            <a:picLocks noChangeAspect="1" noChangeArrowheads="1"/>
          </p:cNvPicPr>
          <p:nvPr/>
        </p:nvPicPr>
        <p:blipFill>
          <a:blip r:embed="rId2" cstate="print"/>
          <a:srcRect b="3917"/>
          <a:stretch>
            <a:fillRect/>
          </a:stretch>
        </p:blipFill>
        <p:spPr bwMode="auto">
          <a:xfrm>
            <a:off x="5486400" y="0"/>
            <a:ext cx="40386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6"/>
          <p:cNvPicPr>
            <a:picLocks noGrp="1" noChangeArrowheads="1"/>
          </p:cNvPicPr>
          <p:nvPr>
            <p:ph idx="1"/>
          </p:nvPr>
        </p:nvPicPr>
        <p:blipFill>
          <a:blip r:embed="rId2" cstate="print"/>
          <a:srcRect/>
          <a:stretch>
            <a:fillRect/>
          </a:stretch>
        </p:blipFill>
        <p:spPr>
          <a:xfrm>
            <a:off x="1981200" y="381000"/>
            <a:ext cx="4651375" cy="6096000"/>
          </a:xfr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E:\BLACK\CHAP04\FIGURES\FG04_019.PCT"/>
          <p:cNvPicPr>
            <a:picLocks noGrp="1" noChangeAspect="1" noChangeArrowheads="1"/>
          </p:cNvPicPr>
          <p:nvPr>
            <p:ph idx="1"/>
          </p:nvPr>
        </p:nvPicPr>
        <p:blipFill>
          <a:blip r:embed="rId2"/>
          <a:srcRect/>
          <a:stretch>
            <a:fillRect/>
          </a:stretch>
        </p:blipFill>
        <p:spPr>
          <a:xfrm>
            <a:off x="4572000" y="3390900"/>
            <a:ext cx="0" cy="0"/>
          </a:xfrm>
          <a:noFill/>
        </p:spPr>
      </p:pic>
      <p:pic>
        <p:nvPicPr>
          <p:cNvPr id="45059" name="Picture 2" descr="E:\BLACK\CHAP04\FIGURES\FG04_019.PCT"/>
          <p:cNvPicPr>
            <a:picLocks noChangeAspect="1" noChangeArrowheads="1"/>
          </p:cNvPicPr>
          <p:nvPr/>
        </p:nvPicPr>
        <p:blipFill>
          <a:blip r:embed="rId2" cstate="print"/>
          <a:srcRect/>
          <a:stretch>
            <a:fillRect/>
          </a:stretch>
        </p:blipFill>
        <p:spPr bwMode="auto">
          <a:xfrm>
            <a:off x="760413" y="887413"/>
            <a:ext cx="7621587" cy="5081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 descr="http://mic.sgmjournals.org/content/146/5/1171/F5.large.jpg"/>
          <p:cNvPicPr>
            <a:picLocks noChangeAspect="1" noChangeArrowheads="1"/>
          </p:cNvPicPr>
          <p:nvPr/>
        </p:nvPicPr>
        <p:blipFill>
          <a:blip r:embed="rId2" cstate="print"/>
          <a:srcRect/>
          <a:stretch>
            <a:fillRect/>
          </a:stretch>
        </p:blipFill>
        <p:spPr bwMode="auto">
          <a:xfrm>
            <a:off x="1676400" y="304800"/>
            <a:ext cx="5943600" cy="3733800"/>
          </a:xfrm>
          <a:prstGeom prst="rect">
            <a:avLst/>
          </a:prstGeom>
          <a:noFill/>
          <a:ln w="9525">
            <a:noFill/>
            <a:miter lim="800000"/>
            <a:headEnd/>
            <a:tailEnd/>
          </a:ln>
        </p:spPr>
      </p:pic>
      <p:sp>
        <p:nvSpPr>
          <p:cNvPr id="39939" name="Rectangle 2"/>
          <p:cNvSpPr>
            <a:spLocks noChangeArrowheads="1"/>
          </p:cNvSpPr>
          <p:nvPr/>
        </p:nvSpPr>
        <p:spPr bwMode="auto">
          <a:xfrm rot="10800000" flipV="1">
            <a:off x="3048000" y="4360863"/>
            <a:ext cx="5486400" cy="2246312"/>
          </a:xfrm>
          <a:prstGeom prst="rect">
            <a:avLst/>
          </a:prstGeom>
          <a:noFill/>
          <a:ln w="9525">
            <a:noFill/>
            <a:miter lim="800000"/>
            <a:headEnd/>
            <a:tailEnd/>
          </a:ln>
        </p:spPr>
        <p:txBody>
          <a:bodyPr>
            <a:spAutoFit/>
          </a:bodyPr>
          <a:lstStyle/>
          <a:p>
            <a:r>
              <a:rPr lang="en-US"/>
              <a:t>Model for the FlgA chaperone activity in P ring formation. FlgA is exported into the periplasmic space and interacts with FlgI to facilitate P ring formation. gA, mature form of FlgA; gI, mature form of FlgI; OM, outer membrane; PG, peptidoglycan; IM, inner membrane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pPr algn="l"/>
            <a:r>
              <a:rPr lang="en-US" sz="3600" b="1" dirty="0" smtClean="0"/>
              <a:t>Internal Membrane System (</a:t>
            </a:r>
            <a:r>
              <a:rPr lang="en-US" sz="3600" b="1" dirty="0" err="1" smtClean="0"/>
              <a:t>Mesosomes</a:t>
            </a:r>
            <a:r>
              <a:rPr lang="en-US" sz="3600" b="1" dirty="0" smtClean="0"/>
              <a:t>):</a:t>
            </a:r>
            <a:endParaRPr lang="en-US" sz="3600" b="1" dirty="0"/>
          </a:p>
        </p:txBody>
      </p:sp>
      <p:sp>
        <p:nvSpPr>
          <p:cNvPr id="3" name="Content Placeholder 2"/>
          <p:cNvSpPr>
            <a:spLocks noGrp="1"/>
          </p:cNvSpPr>
          <p:nvPr>
            <p:ph idx="1"/>
          </p:nvPr>
        </p:nvSpPr>
        <p:spPr>
          <a:xfrm>
            <a:off x="457200" y="1143000"/>
            <a:ext cx="8229600" cy="4983163"/>
          </a:xfrm>
        </p:spPr>
        <p:txBody>
          <a:bodyPr>
            <a:normAutofit/>
          </a:bodyPr>
          <a:lstStyle/>
          <a:p>
            <a:pPr>
              <a:buFont typeface="Wingdings" pitchFamily="2" charset="2"/>
              <a:buChar char="§"/>
            </a:pPr>
            <a:r>
              <a:rPr lang="en-US" sz="2800" b="1" i="1" dirty="0" smtClean="0"/>
              <a:t>What are </a:t>
            </a:r>
            <a:r>
              <a:rPr lang="en-US" sz="2800" b="1" i="1" dirty="0" err="1"/>
              <a:t>M</a:t>
            </a:r>
            <a:r>
              <a:rPr lang="en-US" sz="2800" b="1" i="1" dirty="0" err="1" smtClean="0"/>
              <a:t>esosomes</a:t>
            </a:r>
            <a:r>
              <a:rPr lang="en-US" sz="2800" b="1" i="1" dirty="0" smtClean="0"/>
              <a:t>?</a:t>
            </a:r>
          </a:p>
          <a:p>
            <a:pPr algn="just">
              <a:buNone/>
            </a:pPr>
            <a:r>
              <a:rPr lang="en-US" sz="2400" dirty="0"/>
              <a:t> </a:t>
            </a:r>
            <a:r>
              <a:rPr lang="en-US" sz="2400" dirty="0" smtClean="0"/>
              <a:t>    </a:t>
            </a:r>
            <a:r>
              <a:rPr lang="en-US" sz="2400" dirty="0" err="1" smtClean="0"/>
              <a:t>Mesosomes</a:t>
            </a:r>
            <a:r>
              <a:rPr lang="en-US" sz="2400" dirty="0" smtClean="0"/>
              <a:t> are invaginations of the plasma membrane in the shape of vesicles, tubules, or lamellae. They are seen in both gram-positive and gram-negative bacteria.</a:t>
            </a:r>
          </a:p>
          <a:p>
            <a:pPr>
              <a:buFont typeface="Wingdings" pitchFamily="2" charset="2"/>
              <a:buChar char="§"/>
            </a:pPr>
            <a:r>
              <a:rPr lang="en-US" sz="2800" b="1" i="1" dirty="0" smtClean="0"/>
              <a:t>What are their Function?</a:t>
            </a:r>
            <a:r>
              <a:rPr lang="en-US" sz="2800" dirty="0" smtClean="0"/>
              <a:t> </a:t>
            </a:r>
          </a:p>
          <a:p>
            <a:pPr algn="just"/>
            <a:r>
              <a:rPr lang="en-US" sz="2400" dirty="0" smtClean="0"/>
              <a:t>Their exact functions are still unknown.</a:t>
            </a:r>
          </a:p>
          <a:p>
            <a:pPr algn="just"/>
            <a:r>
              <a:rPr lang="en-US" sz="2400" dirty="0" smtClean="0"/>
              <a:t>They are often found next to cross-walls in dividing bacteria and sometimes attached to the chromosome, so they may be involved in cell wall formation during cell division or play a role in chromosome replication.</a:t>
            </a:r>
          </a:p>
          <a:p>
            <a:pPr algn="just"/>
            <a:r>
              <a:rPr lang="en-US" sz="2400" dirty="0" err="1" smtClean="0"/>
              <a:t>Mesosomes</a:t>
            </a:r>
            <a:r>
              <a:rPr lang="en-US" sz="2400" dirty="0" smtClean="0"/>
              <a:t> also may be involved in </a:t>
            </a:r>
            <a:r>
              <a:rPr lang="en-US" sz="2400" dirty="0" err="1" smtClean="0"/>
              <a:t>secretory</a:t>
            </a:r>
            <a:r>
              <a:rPr lang="en-US" sz="2400" dirty="0" smtClean="0"/>
              <a:t> processes.</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2"/>
          <p:cNvSpPr>
            <a:spLocks noGrp="1"/>
          </p:cNvSpPr>
          <p:nvPr>
            <p:ph idx="1"/>
          </p:nvPr>
        </p:nvSpPr>
        <p:spPr>
          <a:xfrm>
            <a:off x="457200" y="685800"/>
            <a:ext cx="8229600" cy="5440363"/>
          </a:xfrm>
        </p:spPr>
        <p:txBody>
          <a:bodyPr>
            <a:normAutofit lnSpcReduction="10000"/>
          </a:bodyPr>
          <a:lstStyle/>
          <a:p>
            <a:r>
              <a:rPr lang="en-US" dirty="0" smtClean="0"/>
              <a:t>The P ring is a </a:t>
            </a:r>
            <a:r>
              <a:rPr lang="en-US" dirty="0" err="1" smtClean="0"/>
              <a:t>homopolymeric</a:t>
            </a:r>
            <a:r>
              <a:rPr lang="en-US" dirty="0" smtClean="0"/>
              <a:t> structure consisting of 26 </a:t>
            </a:r>
            <a:r>
              <a:rPr lang="en-US" dirty="0" err="1" smtClean="0"/>
              <a:t>FlgI</a:t>
            </a:r>
            <a:r>
              <a:rPr lang="en-US" dirty="0" smtClean="0"/>
              <a:t> monomers assembled around the rod . The </a:t>
            </a:r>
            <a:r>
              <a:rPr lang="en-US" dirty="0" err="1" smtClean="0"/>
              <a:t>FlgI</a:t>
            </a:r>
            <a:r>
              <a:rPr lang="en-US" dirty="0" smtClean="0"/>
              <a:t> protein is synthesized as a precursor form and exported into the </a:t>
            </a:r>
            <a:r>
              <a:rPr lang="en-US" dirty="0" err="1" smtClean="0"/>
              <a:t>periplasmic</a:t>
            </a:r>
            <a:r>
              <a:rPr lang="en-US" dirty="0" smtClean="0"/>
              <a:t> space via the Sec </a:t>
            </a:r>
            <a:r>
              <a:rPr lang="en-US" dirty="0" err="1" smtClean="0"/>
              <a:t>secretory</a:t>
            </a:r>
            <a:r>
              <a:rPr lang="en-US" dirty="0" smtClean="0"/>
              <a:t> pathway, and forms an </a:t>
            </a:r>
            <a:r>
              <a:rPr lang="en-US" dirty="0" err="1" smtClean="0"/>
              <a:t>intramolecular</a:t>
            </a:r>
            <a:r>
              <a:rPr lang="en-US" dirty="0" smtClean="0"/>
              <a:t> disulfide bond with the aid of the </a:t>
            </a:r>
            <a:r>
              <a:rPr lang="en-US" dirty="0" err="1" smtClean="0"/>
              <a:t>Dsb</a:t>
            </a:r>
            <a:r>
              <a:rPr lang="en-US" dirty="0" smtClean="0"/>
              <a:t> system . Because the </a:t>
            </a:r>
            <a:r>
              <a:rPr lang="en-US" i="1" dirty="0" err="1" smtClean="0"/>
              <a:t>flgA</a:t>
            </a:r>
            <a:r>
              <a:rPr lang="en-US" dirty="0" smtClean="0"/>
              <a:t> mutation blocks </a:t>
            </a:r>
            <a:r>
              <a:rPr lang="en-US" dirty="0" err="1" smtClean="0"/>
              <a:t>flagellar</a:t>
            </a:r>
            <a:r>
              <a:rPr lang="en-US" dirty="0" smtClean="0"/>
              <a:t> assembly at the step of P ring formation , </a:t>
            </a:r>
            <a:r>
              <a:rPr lang="en-US" dirty="0" err="1" smtClean="0"/>
              <a:t>FlgA</a:t>
            </a:r>
            <a:r>
              <a:rPr lang="en-US" dirty="0" smtClean="0"/>
              <a:t> must be required for P ring formation. In this study,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a:xfrm>
            <a:off x="457200" y="838200"/>
            <a:ext cx="8229600" cy="5287963"/>
          </a:xfrm>
        </p:spPr>
        <p:txBody>
          <a:bodyPr/>
          <a:lstStyle/>
          <a:p>
            <a:r>
              <a:rPr lang="en-US" dirty="0" smtClean="0"/>
              <a:t>we showed that </a:t>
            </a:r>
            <a:r>
              <a:rPr lang="en-US" dirty="0" err="1" smtClean="0"/>
              <a:t>FlgA</a:t>
            </a:r>
            <a:r>
              <a:rPr lang="en-US" dirty="0" smtClean="0"/>
              <a:t> functions in the </a:t>
            </a:r>
            <a:r>
              <a:rPr lang="en-US" dirty="0" err="1" smtClean="0"/>
              <a:t>periplasmic</a:t>
            </a:r>
            <a:r>
              <a:rPr lang="en-US" dirty="0" smtClean="0"/>
              <a:t> space where P ring formation takes place and that the </a:t>
            </a:r>
            <a:r>
              <a:rPr lang="en-US" i="1" dirty="0" err="1" smtClean="0"/>
              <a:t>flgA</a:t>
            </a:r>
            <a:r>
              <a:rPr lang="en-US" dirty="0" smtClean="0"/>
              <a:t> defects can be overcome by overproduction of </a:t>
            </a:r>
            <a:r>
              <a:rPr lang="en-US" dirty="0" err="1" smtClean="0"/>
              <a:t>FlgI</a:t>
            </a:r>
            <a:r>
              <a:rPr lang="en-US" dirty="0" smtClean="0"/>
              <a:t>. These results indicate that </a:t>
            </a:r>
            <a:r>
              <a:rPr lang="en-US" dirty="0" err="1" smtClean="0"/>
              <a:t>FlgA</a:t>
            </a:r>
            <a:r>
              <a:rPr lang="en-US" dirty="0" smtClean="0"/>
              <a:t> has an auxiliary role in P ring assembly in the </a:t>
            </a:r>
            <a:r>
              <a:rPr lang="en-US" dirty="0" err="1" smtClean="0"/>
              <a:t>periplasmic</a:t>
            </a:r>
            <a:r>
              <a:rPr lang="en-US" dirty="0" smtClean="0"/>
              <a:t> space. We showed further that </a:t>
            </a:r>
            <a:r>
              <a:rPr lang="en-US" dirty="0" err="1" smtClean="0"/>
              <a:t>FlgA</a:t>
            </a:r>
            <a:r>
              <a:rPr lang="en-US" dirty="0" smtClean="0"/>
              <a:t> interacts </a:t>
            </a:r>
            <a:r>
              <a:rPr lang="en-US" i="1" dirty="0" smtClean="0"/>
              <a:t>in vitro</a:t>
            </a:r>
            <a:r>
              <a:rPr lang="en-US" dirty="0" smtClean="0"/>
              <a:t> with </a:t>
            </a:r>
            <a:r>
              <a:rPr lang="en-US" dirty="0" err="1" smtClean="0"/>
              <a:t>FlgI</a:t>
            </a:r>
            <a:r>
              <a:rPr lang="en-US" dirty="0" smtClean="0"/>
              <a:t> and promotes direct or indirect </a:t>
            </a:r>
            <a:r>
              <a:rPr lang="en-US" dirty="0" err="1" smtClean="0"/>
              <a:t>FlgI–FlgI</a:t>
            </a:r>
            <a:r>
              <a:rPr lang="en-US" dirty="0" smtClean="0"/>
              <a:t> interaction</a:t>
            </a:r>
          </a:p>
          <a:p>
            <a:endParaRPr lang="en-US"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p:cNvSpPr>
            <a:spLocks noGrp="1"/>
          </p:cNvSpPr>
          <p:nvPr>
            <p:ph idx="1"/>
          </p:nvPr>
        </p:nvSpPr>
        <p:spPr>
          <a:xfrm>
            <a:off x="457200" y="533400"/>
            <a:ext cx="8229600" cy="5592763"/>
          </a:xfrm>
        </p:spPr>
        <p:txBody>
          <a:bodyPr/>
          <a:lstStyle/>
          <a:p>
            <a:r>
              <a:rPr lang="en-US" smtClean="0"/>
              <a:t>Evidence was also presented suggesting the presence of the FlgA–FlgI interaction </a:t>
            </a:r>
            <a:r>
              <a:rPr lang="en-US" i="1" smtClean="0"/>
              <a:t>in vivo</a:t>
            </a:r>
            <a:r>
              <a:rPr lang="en-US" smtClean="0"/>
              <a:t>. Because FlgA is not detected in the complete flagellar structure, we would like to propose here a hypothesis that FlgA is a periplasmic chaperone for P ring assembly.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a:xfrm>
            <a:off x="304800" y="609600"/>
            <a:ext cx="8229600" cy="5562600"/>
          </a:xfrm>
        </p:spPr>
        <p:txBody>
          <a:bodyPr/>
          <a:lstStyle/>
          <a:p>
            <a:r>
              <a:rPr lang="en-US" smtClean="0"/>
              <a:t>Molecular chaperones are proteins that help other proteins to fold and assemble . So far, at least two flagellar proteins have been suggested to act as chaperones for flagellar assembly. One is FliS, which facilitates the export of FliC, the filament subunit protein . The other is FlgN, which facilitates the export of hook-associated proteins, FlgK and FlgL, needed for filament assembly . </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idx="1"/>
          </p:nvPr>
        </p:nvSpPr>
        <p:spPr>
          <a:xfrm>
            <a:off x="457200" y="609600"/>
            <a:ext cx="8229600" cy="5516563"/>
          </a:xfrm>
        </p:spPr>
        <p:txBody>
          <a:bodyPr/>
          <a:lstStyle/>
          <a:p>
            <a:r>
              <a:rPr lang="en-US" smtClean="0"/>
              <a:t>These two putative chaperones are both believed to be cytoplasmic proteins. Therefore, as far as we know, this paper is the first report describing a putative periplasmic chaperone for flagellar assembly. The most intensively studied periplasmic chaperone is PapD, which assists the assembly process of type P pili in uropathogenic strains of </a:t>
            </a:r>
            <a:r>
              <a:rPr lang="en-US" i="1" smtClean="0"/>
              <a:t>E. coli</a:t>
            </a:r>
            <a:r>
              <a:rPr lang="en-US" smtClean="0"/>
              <a:t>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2"/>
          <p:cNvSpPr>
            <a:spLocks noGrp="1"/>
          </p:cNvSpPr>
          <p:nvPr>
            <p:ph idx="1"/>
          </p:nvPr>
        </p:nvSpPr>
        <p:spPr>
          <a:xfrm>
            <a:off x="457200" y="1600200"/>
            <a:ext cx="8229600" cy="4525963"/>
          </a:xfrm>
        </p:spPr>
        <p:txBody>
          <a:bodyPr/>
          <a:lstStyle/>
          <a:p>
            <a:r>
              <a:rPr lang="en-US" dirty="0" smtClean="0"/>
              <a:t>The P ring is believed to be a mechanically very tight structure, because it must act as molecular </a:t>
            </a:r>
            <a:r>
              <a:rPr lang="en-US" dirty="0" smtClean="0"/>
              <a:t>pushing </a:t>
            </a:r>
            <a:r>
              <a:rPr lang="en-US" dirty="0" smtClean="0"/>
              <a:t>in the rotary motor . Therefore, the </a:t>
            </a:r>
            <a:r>
              <a:rPr lang="en-US" dirty="0" err="1" smtClean="0"/>
              <a:t>FlgI–FlgI</a:t>
            </a:r>
            <a:r>
              <a:rPr lang="en-US" dirty="0" smtClean="0"/>
              <a:t> interaction in the P ring is expected to be very strong.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2"/>
          <p:cNvSpPr>
            <a:spLocks noGrp="1"/>
          </p:cNvSpPr>
          <p:nvPr>
            <p:ph idx="1"/>
          </p:nvPr>
        </p:nvSpPr>
        <p:spPr>
          <a:xfrm>
            <a:off x="457200" y="457200"/>
            <a:ext cx="8229600" cy="5668963"/>
          </a:xfrm>
        </p:spPr>
        <p:txBody>
          <a:bodyPr/>
          <a:lstStyle/>
          <a:p>
            <a:r>
              <a:rPr lang="en-US" sz="3600" b="1" dirty="0" err="1" smtClean="0"/>
              <a:t>Phototactic</a:t>
            </a:r>
            <a:r>
              <a:rPr lang="en-US" sz="3600" b="1" dirty="0" smtClean="0"/>
              <a:t> </a:t>
            </a:r>
            <a:r>
              <a:rPr lang="en-US" sz="3600" b="1" dirty="0" err="1" smtClean="0"/>
              <a:t>resonse</a:t>
            </a:r>
            <a:r>
              <a:rPr lang="en-US" dirty="0" smtClean="0"/>
              <a:t>: Key </a:t>
            </a:r>
            <a:r>
              <a:rPr lang="en-US" dirty="0" smtClean="0"/>
              <a:t>components of the tactic response of </a:t>
            </a:r>
            <a:r>
              <a:rPr lang="en-US" i="1" dirty="0" err="1" smtClean="0"/>
              <a:t>Halobacterium</a:t>
            </a:r>
            <a:r>
              <a:rPr lang="en-US" i="1" dirty="0" smtClean="0"/>
              <a:t> </a:t>
            </a:r>
            <a:r>
              <a:rPr lang="en-US" i="1" dirty="0" err="1" smtClean="0"/>
              <a:t>salinarum</a:t>
            </a:r>
            <a:r>
              <a:rPr lang="en-US" dirty="0" smtClean="0"/>
              <a:t>, illustrated by showing the </a:t>
            </a:r>
            <a:r>
              <a:rPr lang="en-US" dirty="0" err="1" smtClean="0"/>
              <a:t>phototactic</a:t>
            </a:r>
            <a:r>
              <a:rPr lang="en-US" dirty="0" smtClean="0"/>
              <a:t> response. To the left, signal reception is depicted. A membrane-bound complex is formed by the blue light photoreceptor SRII and its associated transducer </a:t>
            </a:r>
            <a:r>
              <a:rPr lang="en-US" dirty="0" err="1" smtClean="0"/>
              <a:t>HtrII</a:t>
            </a:r>
            <a:r>
              <a:rPr lang="en-US" dirty="0" smtClean="0"/>
              <a:t>. The transducer signals to the first component of the two-component regulatory system, the </a:t>
            </a:r>
            <a:r>
              <a:rPr lang="en-US" dirty="0" err="1" smtClean="0"/>
              <a:t>autophosphorylating</a:t>
            </a:r>
            <a:r>
              <a:rPr lang="en-US" dirty="0" smtClean="0"/>
              <a:t> </a:t>
            </a:r>
            <a:r>
              <a:rPr lang="en-US" dirty="0" err="1" smtClean="0"/>
              <a:t>histidine</a:t>
            </a:r>
            <a:r>
              <a:rPr lang="en-US" dirty="0" smtClean="0"/>
              <a:t> </a:t>
            </a:r>
            <a:r>
              <a:rPr lang="en-US" dirty="0" err="1" smtClean="0"/>
              <a:t>kinase</a:t>
            </a:r>
            <a:r>
              <a:rPr lang="en-US" dirty="0" smtClean="0"/>
              <a:t> </a:t>
            </a:r>
            <a:r>
              <a:rPr lang="en-US" dirty="0" err="1" smtClean="0"/>
              <a:t>CheA</a:t>
            </a:r>
            <a:r>
              <a:rPr lang="en-US" dirty="0" smtClean="0"/>
              <a:t>. </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Content Placeholder 3" descr="scheme of Halobacterium tactic response"/>
          <p:cNvPicPr>
            <a:picLocks noGrp="1"/>
          </p:cNvPicPr>
          <p:nvPr>
            <p:ph idx="1"/>
          </p:nvPr>
        </p:nvPicPr>
        <p:blipFill>
          <a:blip r:embed="rId2" cstate="print"/>
          <a:srcRect/>
          <a:stretch>
            <a:fillRect/>
          </a:stretch>
        </p:blipFill>
        <p:spPr>
          <a:xfrm>
            <a:off x="457200" y="914400"/>
            <a:ext cx="7620000" cy="5410200"/>
          </a:xfr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graphicFrame>
        <p:nvGraphicFramePr>
          <p:cNvPr id="2050" name="Object 1"/>
          <p:cNvGraphicFramePr>
            <a:graphicFrameLocks noChangeAspect="1"/>
          </p:cNvGraphicFramePr>
          <p:nvPr/>
        </p:nvGraphicFramePr>
        <p:xfrm>
          <a:off x="838200" y="627063"/>
          <a:ext cx="7108825" cy="5316537"/>
        </p:xfrm>
        <a:graphic>
          <a:graphicData uri="http://schemas.openxmlformats.org/presentationml/2006/ole">
            <p:oleObj spid="_x0000_s36866" name="Slide" r:id="rId3" imgW="4570603" imgH="3427427" progId="PowerPoint.Slide.12">
              <p:embed/>
            </p:oleObj>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457200" y="457200"/>
            <a:ext cx="8229600" cy="5668963"/>
          </a:xfrm>
        </p:spPr>
        <p:txBody>
          <a:bodyPr>
            <a:normAutofit lnSpcReduction="10000"/>
          </a:bodyPr>
          <a:lstStyle/>
          <a:p>
            <a:r>
              <a:rPr lang="en-US" sz="3600" b="1" dirty="0" err="1" smtClean="0"/>
              <a:t>Magnetotactic</a:t>
            </a:r>
            <a:r>
              <a:rPr lang="en-US" sz="3600" b="1" dirty="0" smtClean="0"/>
              <a:t> response</a:t>
            </a:r>
            <a:r>
              <a:rPr lang="en-US" dirty="0" smtClean="0"/>
              <a:t>: Bacteria </a:t>
            </a:r>
            <a:r>
              <a:rPr lang="en-US" dirty="0" smtClean="0"/>
              <a:t>can respond to environmental factors other than chemicals . </a:t>
            </a:r>
          </a:p>
          <a:p>
            <a:r>
              <a:rPr lang="en-US" dirty="0" err="1" smtClean="0"/>
              <a:t>Aquqtic</a:t>
            </a:r>
            <a:r>
              <a:rPr lang="en-US" dirty="0" smtClean="0"/>
              <a:t> </a:t>
            </a:r>
            <a:r>
              <a:rPr lang="en-US" dirty="0" err="1" smtClean="0"/>
              <a:t>magnetotactic</a:t>
            </a:r>
            <a:r>
              <a:rPr lang="en-US" dirty="0" smtClean="0"/>
              <a:t> bacteria that orient  themselves in the earth`s magnetic field . Most of these bacteria have intracellular chains of magnetite ( Fe</a:t>
            </a:r>
            <a:r>
              <a:rPr lang="en-US" baseline="-25000" dirty="0" smtClean="0"/>
              <a:t>3</a:t>
            </a:r>
            <a:r>
              <a:rPr lang="en-US" dirty="0" smtClean="0"/>
              <a:t>O</a:t>
            </a:r>
            <a:r>
              <a:rPr lang="en-US" baseline="-25000" dirty="0" smtClean="0"/>
              <a:t>4</a:t>
            </a:r>
            <a:r>
              <a:rPr lang="en-US" dirty="0" smtClean="0"/>
              <a:t>) particles or </a:t>
            </a:r>
            <a:r>
              <a:rPr lang="en-US" dirty="0" err="1" smtClean="0"/>
              <a:t>magnetosomes</a:t>
            </a:r>
            <a:r>
              <a:rPr lang="en-US" dirty="0" smtClean="0"/>
              <a:t>, around 40 to100nm in diameter and bounded by a membrane .</a:t>
            </a:r>
          </a:p>
          <a:p>
            <a:r>
              <a:rPr lang="en-US" dirty="0" smtClean="0"/>
              <a:t>Some species  </a:t>
            </a:r>
            <a:r>
              <a:rPr lang="en-US" dirty="0" smtClean="0"/>
              <a:t>form </a:t>
            </a:r>
            <a:r>
              <a:rPr lang="en-US" dirty="0" err="1" smtClean="0"/>
              <a:t>magnetosomes</a:t>
            </a:r>
            <a:r>
              <a:rPr lang="en-US" dirty="0" smtClean="0"/>
              <a:t> containing </a:t>
            </a:r>
            <a:r>
              <a:rPr lang="en-US" dirty="0" err="1" smtClean="0"/>
              <a:t>greigite</a:t>
            </a:r>
            <a:r>
              <a:rPr lang="en-US" dirty="0" smtClean="0"/>
              <a:t> ( Fe</a:t>
            </a:r>
            <a:r>
              <a:rPr lang="en-US" baseline="-25000" dirty="0" smtClean="0"/>
              <a:t>3</a:t>
            </a:r>
            <a:r>
              <a:rPr lang="en-US" dirty="0" smtClean="0"/>
              <a:t>S</a:t>
            </a:r>
            <a:r>
              <a:rPr lang="en-US" baseline="-25000" dirty="0" smtClean="0"/>
              <a:t>4</a:t>
            </a:r>
            <a:r>
              <a:rPr lang="en-US" dirty="0" smtClean="0"/>
              <a:t>) and pyrite (FeS</a:t>
            </a:r>
            <a:r>
              <a:rPr lang="en-US" baseline="-25000" dirty="0" smtClean="0"/>
              <a:t>2 </a:t>
            </a:r>
            <a:r>
              <a:rPr lang="en-US" dirty="0" smtClean="0"/>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pPr algn="l"/>
            <a:r>
              <a:rPr lang="en-US" b="1" dirty="0" smtClean="0"/>
              <a:t>The Prokaryotic Cell Wall:</a:t>
            </a:r>
            <a:endParaRPr lang="en-US" b="1" dirty="0"/>
          </a:p>
        </p:txBody>
      </p:sp>
      <p:sp>
        <p:nvSpPr>
          <p:cNvPr id="3" name="Content Placeholder 2"/>
          <p:cNvSpPr>
            <a:spLocks noGrp="1"/>
          </p:cNvSpPr>
          <p:nvPr>
            <p:ph idx="1"/>
          </p:nvPr>
        </p:nvSpPr>
        <p:spPr>
          <a:xfrm>
            <a:off x="457200" y="990600"/>
            <a:ext cx="8229600" cy="5135563"/>
          </a:xfrm>
        </p:spPr>
        <p:txBody>
          <a:bodyPr>
            <a:normAutofit/>
          </a:bodyPr>
          <a:lstStyle/>
          <a:p>
            <a:pPr>
              <a:buFont typeface="Wingdings" pitchFamily="2" charset="2"/>
              <a:buChar char="§"/>
            </a:pPr>
            <a:r>
              <a:rPr lang="en-US" sz="2800" b="1" i="1" dirty="0" smtClean="0"/>
              <a:t>What are the functions of Cell Wall?</a:t>
            </a:r>
          </a:p>
          <a:p>
            <a:pPr algn="just"/>
            <a:r>
              <a:rPr lang="en-US" sz="2400" dirty="0" smtClean="0"/>
              <a:t>Most bacteria have strong cell walls that give them shape and protect them from osmotic </a:t>
            </a:r>
            <a:r>
              <a:rPr lang="en-US" sz="2400" dirty="0" err="1" smtClean="0"/>
              <a:t>lysis</a:t>
            </a:r>
            <a:r>
              <a:rPr lang="en-US" sz="2400" dirty="0" smtClean="0"/>
              <a:t>.</a:t>
            </a:r>
          </a:p>
          <a:p>
            <a:pPr algn="just"/>
            <a:r>
              <a:rPr lang="en-US" sz="2400" dirty="0" smtClean="0"/>
              <a:t>The cell walls of many pathogens have components that contribute to their </a:t>
            </a:r>
            <a:r>
              <a:rPr lang="en-US" sz="2400" dirty="0" err="1" smtClean="0"/>
              <a:t>pathogenicity</a:t>
            </a:r>
            <a:r>
              <a:rPr lang="en-US" sz="2400" dirty="0" smtClean="0"/>
              <a:t>.</a:t>
            </a:r>
          </a:p>
          <a:p>
            <a:pPr algn="just"/>
            <a:r>
              <a:rPr lang="en-US" sz="2400" dirty="0" smtClean="0"/>
              <a:t>It can protect the cell from toxic substances and is the site of several antibiotics.</a:t>
            </a:r>
          </a:p>
          <a:p>
            <a:pPr>
              <a:buFont typeface="Wingdings" pitchFamily="2" charset="2"/>
              <a:buChar char="§"/>
            </a:pPr>
            <a:r>
              <a:rPr lang="en-US" sz="2800" b="1" i="1" dirty="0" smtClean="0"/>
              <a:t>What are the types of Cell Walls?</a:t>
            </a:r>
          </a:p>
          <a:p>
            <a:pPr algn="just">
              <a:buNone/>
            </a:pPr>
            <a:r>
              <a:rPr lang="en-US" sz="2400" dirty="0" smtClean="0"/>
              <a:t>     The gram +</a:t>
            </a:r>
            <a:r>
              <a:rPr lang="en-US" sz="2400" dirty="0" err="1" smtClean="0"/>
              <a:t>ve</a:t>
            </a:r>
            <a:r>
              <a:rPr lang="en-US" sz="2400" dirty="0" smtClean="0"/>
              <a:t> cell wall consists of a single thick homogenous </a:t>
            </a:r>
            <a:r>
              <a:rPr lang="en-US" sz="2400" dirty="0" err="1" smtClean="0"/>
              <a:t>peptidoglycan</a:t>
            </a:r>
            <a:r>
              <a:rPr lang="en-US" sz="2400" dirty="0" smtClean="0"/>
              <a:t> or </a:t>
            </a:r>
            <a:r>
              <a:rPr lang="en-US" sz="2400" dirty="0" err="1" smtClean="0"/>
              <a:t>murein</a:t>
            </a:r>
            <a:r>
              <a:rPr lang="en-US" sz="2400" dirty="0" smtClean="0"/>
              <a:t> layer laying outside the plasma membrane, while gram –</a:t>
            </a:r>
            <a:r>
              <a:rPr lang="en-US" sz="2400" dirty="0" err="1" smtClean="0"/>
              <a:t>ve</a:t>
            </a:r>
            <a:r>
              <a:rPr lang="en-US" sz="2400" dirty="0" smtClean="0"/>
              <a:t> cell wall consists of a thin </a:t>
            </a:r>
            <a:r>
              <a:rPr lang="en-US" sz="2400" dirty="0" err="1" smtClean="0"/>
              <a:t>peptidoglucan</a:t>
            </a:r>
            <a:r>
              <a:rPr lang="en-US" sz="2400" dirty="0" smtClean="0"/>
              <a:t> layer surrounded by a thick outer membrane.</a:t>
            </a:r>
          </a:p>
          <a:p>
            <a:pPr>
              <a:buFont typeface="Wingdings" pitchFamily="2" charset="2"/>
              <a:buChar char="§"/>
            </a:pPr>
            <a:endParaRPr lang="en-US" sz="2800" b="1" dirty="0" smtClean="0"/>
          </a:p>
          <a:p>
            <a:pPr>
              <a:buFont typeface="Wingdings" pitchFamily="2" charset="2"/>
              <a:buChar char="§"/>
            </a:pPr>
            <a:endParaRPr lang="en-US" sz="2800" b="1" dirty="0" smtClean="0"/>
          </a:p>
          <a:p>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C:\Documents and Settings\d.t.sc.t23\Desktop\magnetosome.JPG"/>
          <p:cNvPicPr>
            <a:picLocks noChangeAspect="1" noChangeArrowheads="1"/>
          </p:cNvPicPr>
          <p:nvPr/>
        </p:nvPicPr>
        <p:blipFill>
          <a:blip r:embed="rId2" cstate="print"/>
          <a:srcRect/>
          <a:stretch>
            <a:fillRect/>
          </a:stretch>
        </p:blipFill>
        <p:spPr bwMode="auto">
          <a:xfrm>
            <a:off x="838200" y="304800"/>
            <a:ext cx="7464425" cy="6019800"/>
          </a:xfrm>
          <a:prstGeom prst="rect">
            <a:avLst/>
          </a:prstGeom>
          <a:noFill/>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457200" y="1295400"/>
            <a:ext cx="8229600" cy="4830763"/>
          </a:xfrm>
        </p:spPr>
        <p:txBody>
          <a:bodyPr/>
          <a:lstStyle/>
          <a:p>
            <a:r>
              <a:rPr lang="en-US" dirty="0" smtClean="0"/>
              <a:t>Since each iron particle is a tiny </a:t>
            </a:r>
            <a:r>
              <a:rPr lang="en-US" dirty="0" err="1" smtClean="0"/>
              <a:t>magnet,it</a:t>
            </a:r>
            <a:r>
              <a:rPr lang="en-US" dirty="0" smtClean="0"/>
              <a:t> uses the </a:t>
            </a:r>
            <a:r>
              <a:rPr lang="en-US" dirty="0" err="1" smtClean="0"/>
              <a:t>magnetosomes</a:t>
            </a:r>
            <a:r>
              <a:rPr lang="en-US" dirty="0" smtClean="0"/>
              <a:t> chain to determine northward and downward directions, and swim down to nutrient – rich sediments or locate the optimum depth. ( heads of birds, fishes and turtles).</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914400" y="0"/>
            <a:ext cx="6934200" cy="457200"/>
          </a:xfrm>
          <a:prstGeom prst="rect">
            <a:avLst/>
          </a:prstGeom>
          <a:noFill/>
          <a:ln w="9525">
            <a:noFill/>
            <a:miter lim="800000"/>
            <a:headEnd/>
            <a:tailEnd/>
          </a:ln>
        </p:spPr>
        <p:txBody>
          <a:bodyPr>
            <a:spAutoFit/>
          </a:bodyPr>
          <a:lstStyle/>
          <a:p>
            <a:pPr>
              <a:spcBef>
                <a:spcPct val="50000"/>
              </a:spcBef>
            </a:pPr>
            <a:r>
              <a:rPr lang="en-US" sz="2400" u="sng"/>
              <a:t>PROKARYOTIC CYTOPLASMIC MEMBRANES</a:t>
            </a:r>
          </a:p>
        </p:txBody>
      </p:sp>
      <p:sp>
        <p:nvSpPr>
          <p:cNvPr id="55299" name="Text Box 3"/>
          <p:cNvSpPr txBox="1">
            <a:spLocks noChangeArrowheads="1"/>
          </p:cNvSpPr>
          <p:nvPr/>
        </p:nvSpPr>
        <p:spPr bwMode="auto">
          <a:xfrm>
            <a:off x="381000" y="1363663"/>
            <a:ext cx="8229600" cy="396875"/>
          </a:xfrm>
          <a:prstGeom prst="rect">
            <a:avLst/>
          </a:prstGeom>
          <a:noFill/>
          <a:ln w="9525">
            <a:noFill/>
            <a:miter lim="800000"/>
            <a:headEnd/>
            <a:tailEnd/>
          </a:ln>
        </p:spPr>
        <p:txBody>
          <a:bodyPr>
            <a:spAutoFit/>
          </a:bodyPr>
          <a:lstStyle/>
          <a:p>
            <a:pPr>
              <a:spcBef>
                <a:spcPct val="50000"/>
              </a:spcBef>
            </a:pPr>
            <a:endParaRPr lang="en-US"/>
          </a:p>
        </p:txBody>
      </p:sp>
      <p:sp>
        <p:nvSpPr>
          <p:cNvPr id="55300" name="Text Box 4"/>
          <p:cNvSpPr txBox="1">
            <a:spLocks noChangeArrowheads="1"/>
          </p:cNvSpPr>
          <p:nvPr/>
        </p:nvSpPr>
        <p:spPr bwMode="auto">
          <a:xfrm>
            <a:off x="457200" y="685800"/>
            <a:ext cx="8153400" cy="6950075"/>
          </a:xfrm>
          <a:prstGeom prst="rect">
            <a:avLst/>
          </a:prstGeom>
          <a:noFill/>
          <a:ln w="9525">
            <a:noFill/>
            <a:miter lim="800000"/>
            <a:headEnd/>
            <a:tailEnd/>
          </a:ln>
        </p:spPr>
        <p:txBody>
          <a:bodyPr>
            <a:spAutoFit/>
          </a:bodyPr>
          <a:lstStyle/>
          <a:p>
            <a:pPr>
              <a:spcBef>
                <a:spcPct val="50000"/>
              </a:spcBef>
            </a:pPr>
            <a:r>
              <a:rPr lang="en-US"/>
              <a:t>*Composed of phospholipid bilayers and associated proteins</a:t>
            </a:r>
          </a:p>
          <a:p>
            <a:pPr>
              <a:spcBef>
                <a:spcPct val="50000"/>
              </a:spcBef>
            </a:pPr>
            <a:r>
              <a:rPr lang="en-US"/>
              <a:t>*Phospholipids are fatty acids + glycerol + phosphate + residue</a:t>
            </a:r>
          </a:p>
          <a:p>
            <a:pPr>
              <a:spcBef>
                <a:spcPct val="50000"/>
              </a:spcBef>
            </a:pPr>
            <a:r>
              <a:rPr lang="en-US"/>
              <a:t>*They are hydrophilic on one end and hydrophobic on the other</a:t>
            </a:r>
          </a:p>
          <a:p>
            <a:pPr>
              <a:spcBef>
                <a:spcPct val="50000"/>
              </a:spcBef>
            </a:pPr>
            <a:r>
              <a:rPr lang="en-US"/>
              <a:t>*The cytoplasmic membrane controls everything that moves in and out of the cell. It is a differentially permeable membrane. </a:t>
            </a:r>
          </a:p>
          <a:p>
            <a:pPr>
              <a:spcBef>
                <a:spcPct val="50000"/>
              </a:spcBef>
            </a:pPr>
            <a:r>
              <a:rPr lang="en-US"/>
              <a:t>*Inside the membrane there are an abundance of  negatively charged chemicals and thus the interior of the cell is electrically negative compared to the outside. The result is negatively charged chemicals tend to be repelled and positively charged ones attracted. </a:t>
            </a:r>
          </a:p>
          <a:p>
            <a:pPr>
              <a:spcBef>
                <a:spcPct val="50000"/>
              </a:spcBef>
            </a:pPr>
            <a:r>
              <a:rPr lang="en-US"/>
              <a:t>Phosphotidylethanolamine:  E.coli  =  70%</a:t>
            </a:r>
          </a:p>
          <a:p>
            <a:pPr>
              <a:spcBef>
                <a:spcPct val="50000"/>
              </a:spcBef>
            </a:pPr>
            <a:r>
              <a:rPr lang="en-US"/>
              <a:t>                                                  RBC  =  18%</a:t>
            </a:r>
          </a:p>
          <a:p>
            <a:pPr>
              <a:spcBef>
                <a:spcPct val="50000"/>
              </a:spcBef>
            </a:pPr>
            <a:r>
              <a:rPr lang="en-US"/>
              <a:t>Cholesterol:                             E.coli  =  0%</a:t>
            </a:r>
          </a:p>
          <a:p>
            <a:pPr>
              <a:spcBef>
                <a:spcPct val="50000"/>
              </a:spcBef>
            </a:pPr>
            <a:r>
              <a:rPr lang="en-US"/>
              <a:t>                                                  RBC  =  23%</a:t>
            </a:r>
          </a:p>
          <a:p>
            <a:pPr>
              <a:spcBef>
                <a:spcPct val="50000"/>
              </a:spcBef>
            </a:pPr>
            <a:r>
              <a:rPr lang="en-US"/>
              <a:t>                                                  </a:t>
            </a:r>
          </a:p>
          <a:p>
            <a:pPr>
              <a:spcBef>
                <a:spcPct val="50000"/>
              </a:spcBef>
            </a:pPr>
            <a:r>
              <a:rPr lang="en-US"/>
              <a:t>                                  </a:t>
            </a:r>
          </a:p>
          <a:p>
            <a:pPr>
              <a:spcBef>
                <a:spcPct val="50000"/>
              </a:spcBef>
            </a:pPr>
            <a:endParaRPr 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1828800" y="76200"/>
            <a:ext cx="5029200" cy="457200"/>
          </a:xfrm>
          <a:prstGeom prst="rect">
            <a:avLst/>
          </a:prstGeom>
          <a:noFill/>
          <a:ln w="9525">
            <a:noFill/>
            <a:miter lim="800000"/>
            <a:headEnd/>
            <a:tailEnd/>
          </a:ln>
        </p:spPr>
        <p:txBody>
          <a:bodyPr>
            <a:spAutoFit/>
          </a:bodyPr>
          <a:lstStyle/>
          <a:p>
            <a:pPr>
              <a:spcBef>
                <a:spcPct val="50000"/>
              </a:spcBef>
            </a:pPr>
            <a:r>
              <a:rPr lang="en-US" sz="2400"/>
              <a:t>                 </a:t>
            </a:r>
            <a:r>
              <a:rPr lang="en-US" sz="2400" u="sng"/>
              <a:t>DIFFUSION </a:t>
            </a:r>
          </a:p>
        </p:txBody>
      </p:sp>
      <p:sp>
        <p:nvSpPr>
          <p:cNvPr id="56323" name="Text Box 3"/>
          <p:cNvSpPr txBox="1">
            <a:spLocks noChangeArrowheads="1"/>
          </p:cNvSpPr>
          <p:nvPr/>
        </p:nvSpPr>
        <p:spPr bwMode="auto">
          <a:xfrm>
            <a:off x="304800" y="838200"/>
            <a:ext cx="8382000" cy="396875"/>
          </a:xfrm>
          <a:prstGeom prst="rect">
            <a:avLst/>
          </a:prstGeom>
          <a:noFill/>
          <a:ln w="9525">
            <a:noFill/>
            <a:miter lim="800000"/>
            <a:headEnd/>
            <a:tailEnd/>
          </a:ln>
        </p:spPr>
        <p:txBody>
          <a:bodyPr>
            <a:spAutoFit/>
          </a:bodyPr>
          <a:lstStyle/>
          <a:p>
            <a:pPr>
              <a:spcBef>
                <a:spcPct val="50000"/>
              </a:spcBef>
            </a:pPr>
            <a:endParaRPr lang="en-US"/>
          </a:p>
        </p:txBody>
      </p:sp>
      <p:sp>
        <p:nvSpPr>
          <p:cNvPr id="56324" name="Text Box 4"/>
          <p:cNvSpPr txBox="1">
            <a:spLocks noChangeArrowheads="1"/>
          </p:cNvSpPr>
          <p:nvPr/>
        </p:nvSpPr>
        <p:spPr bwMode="auto">
          <a:xfrm>
            <a:off x="609600" y="1295400"/>
            <a:ext cx="8077200" cy="5426075"/>
          </a:xfrm>
          <a:prstGeom prst="rect">
            <a:avLst/>
          </a:prstGeom>
          <a:noFill/>
          <a:ln w="9525">
            <a:noFill/>
            <a:miter lim="800000"/>
            <a:headEnd/>
            <a:tailEnd/>
          </a:ln>
        </p:spPr>
        <p:txBody>
          <a:bodyPr>
            <a:spAutoFit/>
          </a:bodyPr>
          <a:lstStyle/>
          <a:p>
            <a:pPr>
              <a:spcBef>
                <a:spcPct val="50000"/>
              </a:spcBef>
            </a:pPr>
            <a:r>
              <a:rPr lang="en-US"/>
              <a:t>Via osmosis water will move across a selectively permeable membrane from an area of low concentration of solutes to an area of higher concentration of solutes (or from an area of high water potential to an area of low water potential). </a:t>
            </a:r>
            <a:r>
              <a:rPr lang="en-US">
                <a:solidFill>
                  <a:srgbClr val="FF0000"/>
                </a:solidFill>
              </a:rPr>
              <a:t>Osmotic</a:t>
            </a:r>
            <a:r>
              <a:rPr lang="en-US"/>
              <a:t> </a:t>
            </a:r>
            <a:r>
              <a:rPr lang="en-US">
                <a:solidFill>
                  <a:srgbClr val="FF0000"/>
                </a:solidFill>
              </a:rPr>
              <a:t>Pressure</a:t>
            </a:r>
            <a:r>
              <a:rPr lang="en-US"/>
              <a:t> is the pressure required to maintain an equilibrium with no net movement of solvent, water in this case. </a:t>
            </a:r>
          </a:p>
          <a:p>
            <a:pPr>
              <a:spcBef>
                <a:spcPct val="50000"/>
              </a:spcBef>
            </a:pPr>
            <a:endParaRPr lang="en-US"/>
          </a:p>
          <a:p>
            <a:pPr>
              <a:spcBef>
                <a:spcPct val="50000"/>
              </a:spcBef>
            </a:pPr>
            <a:r>
              <a:rPr lang="en-US"/>
              <a:t>Isotonic solutions are solutions that have equal conc of solutes across a selectively permeable membrane</a:t>
            </a:r>
          </a:p>
          <a:p>
            <a:pPr>
              <a:spcBef>
                <a:spcPct val="50000"/>
              </a:spcBef>
            </a:pPr>
            <a:r>
              <a:rPr lang="en-US"/>
              <a:t>When solutions on two sides of the membrane have unequal conc of solutes the one with the greater conc is hypertonic to the other and the one with the less is hypotonic compared to the other</a:t>
            </a:r>
          </a:p>
          <a:p>
            <a:pPr>
              <a:spcBef>
                <a:spcPct val="50000"/>
              </a:spcBef>
            </a:pPr>
            <a:r>
              <a:rPr lang="en-US"/>
              <a:t>Saline solution is isotonic when compared to human blood </a:t>
            </a:r>
          </a:p>
          <a:p>
            <a:pPr>
              <a:spcBef>
                <a:spcPct val="50000"/>
              </a:spcBef>
            </a:pPr>
            <a:endParaRPr lang="en-US"/>
          </a:p>
        </p:txBody>
      </p:sp>
      <p:sp>
        <p:nvSpPr>
          <p:cNvPr id="56325" name="Text Box 5"/>
          <p:cNvSpPr txBox="1">
            <a:spLocks noChangeArrowheads="1"/>
          </p:cNvSpPr>
          <p:nvPr/>
        </p:nvSpPr>
        <p:spPr bwMode="auto">
          <a:xfrm>
            <a:off x="685800" y="525463"/>
            <a:ext cx="8229600" cy="396875"/>
          </a:xfrm>
          <a:prstGeom prst="rect">
            <a:avLst/>
          </a:prstGeom>
          <a:noFill/>
          <a:ln w="9525">
            <a:noFill/>
            <a:miter lim="800000"/>
            <a:headEnd/>
            <a:tailEnd/>
          </a:ln>
        </p:spPr>
        <p:txBody>
          <a:bodyPr>
            <a:spAutoFit/>
          </a:bodyPr>
          <a:lstStyle/>
          <a:p>
            <a:pPr>
              <a:spcBef>
                <a:spcPct val="50000"/>
              </a:spcBef>
            </a:pPr>
            <a:endParaRPr lang="en-US"/>
          </a:p>
        </p:txBody>
      </p:sp>
      <p:sp>
        <p:nvSpPr>
          <p:cNvPr id="56326" name="Text Box 6"/>
          <p:cNvSpPr txBox="1">
            <a:spLocks noChangeArrowheads="1"/>
          </p:cNvSpPr>
          <p:nvPr/>
        </p:nvSpPr>
        <p:spPr bwMode="auto">
          <a:xfrm>
            <a:off x="685800" y="525463"/>
            <a:ext cx="8229600" cy="1158875"/>
          </a:xfrm>
          <a:prstGeom prst="rect">
            <a:avLst/>
          </a:prstGeom>
          <a:noFill/>
          <a:ln w="9525">
            <a:noFill/>
            <a:miter lim="800000"/>
            <a:headEnd/>
            <a:tailEnd/>
          </a:ln>
        </p:spPr>
        <p:txBody>
          <a:bodyPr>
            <a:spAutoFit/>
          </a:bodyPr>
          <a:lstStyle/>
          <a:p>
            <a:pPr>
              <a:spcBef>
                <a:spcPct val="50000"/>
              </a:spcBef>
            </a:pPr>
            <a:r>
              <a:rPr lang="en-US"/>
              <a:t>How do prokaryotic cells get chemicals across the differentially permeable membrane?</a:t>
            </a:r>
          </a:p>
          <a:p>
            <a:pPr>
              <a:spcBef>
                <a:spcPct val="50000"/>
              </a:spcBef>
            </a:pPr>
            <a:endParaRPr 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1828800" y="228600"/>
            <a:ext cx="4953000" cy="457200"/>
          </a:xfrm>
          <a:prstGeom prst="rect">
            <a:avLst/>
          </a:prstGeom>
          <a:noFill/>
          <a:ln w="9525">
            <a:noFill/>
            <a:miter lim="800000"/>
            <a:headEnd/>
            <a:tailEnd/>
          </a:ln>
        </p:spPr>
        <p:txBody>
          <a:bodyPr>
            <a:spAutoFit/>
          </a:bodyPr>
          <a:lstStyle/>
          <a:p>
            <a:pPr>
              <a:spcBef>
                <a:spcPct val="50000"/>
              </a:spcBef>
            </a:pPr>
            <a:r>
              <a:rPr lang="en-US" sz="2400"/>
              <a:t>          </a:t>
            </a:r>
            <a:r>
              <a:rPr lang="en-US" sz="2400" u="sng"/>
              <a:t>DIFFUSION CONTINUED</a:t>
            </a:r>
          </a:p>
        </p:txBody>
      </p:sp>
      <p:sp>
        <p:nvSpPr>
          <p:cNvPr id="57347" name="Text Box 3"/>
          <p:cNvSpPr txBox="1">
            <a:spLocks noChangeArrowheads="1"/>
          </p:cNvSpPr>
          <p:nvPr/>
        </p:nvSpPr>
        <p:spPr bwMode="auto">
          <a:xfrm>
            <a:off x="457200" y="1135063"/>
            <a:ext cx="7772400" cy="5273675"/>
          </a:xfrm>
          <a:prstGeom prst="rect">
            <a:avLst/>
          </a:prstGeom>
          <a:noFill/>
          <a:ln w="9525">
            <a:noFill/>
            <a:miter lim="800000"/>
            <a:headEnd/>
            <a:tailEnd/>
          </a:ln>
        </p:spPr>
        <p:txBody>
          <a:bodyPr>
            <a:spAutoFit/>
          </a:bodyPr>
          <a:lstStyle/>
          <a:p>
            <a:pPr>
              <a:spcBef>
                <a:spcPct val="50000"/>
              </a:spcBef>
            </a:pPr>
            <a:r>
              <a:rPr lang="en-US"/>
              <a:t>*The net movement of a chemical from an area of high concentration to an area of low concentration</a:t>
            </a:r>
          </a:p>
          <a:p>
            <a:pPr>
              <a:spcBef>
                <a:spcPct val="50000"/>
              </a:spcBef>
            </a:pPr>
            <a:r>
              <a:rPr lang="en-US"/>
              <a:t>*Regarding cells and membranes, diffusion occurs without any energy required by the cell, occurs naturally.</a:t>
            </a:r>
          </a:p>
          <a:p>
            <a:pPr>
              <a:spcBef>
                <a:spcPct val="50000"/>
              </a:spcBef>
            </a:pPr>
            <a:r>
              <a:rPr lang="en-US"/>
              <a:t>*Only small chemicals like oxygen and carbon dioxide and lipid soluble molecules like fatty acids can freely diffuse through the membrane</a:t>
            </a:r>
          </a:p>
          <a:p>
            <a:pPr>
              <a:spcBef>
                <a:spcPct val="50000"/>
              </a:spcBef>
            </a:pPr>
            <a:r>
              <a:rPr lang="en-US"/>
              <a:t>*Large molecules like sugar and protein cannot freely diffuse</a:t>
            </a:r>
          </a:p>
          <a:p>
            <a:pPr>
              <a:spcBef>
                <a:spcPct val="50000"/>
              </a:spcBef>
            </a:pPr>
            <a:r>
              <a:rPr lang="en-US"/>
              <a:t>*Water can also diffuse through </a:t>
            </a:r>
            <a:r>
              <a:rPr lang="en-US">
                <a:solidFill>
                  <a:srgbClr val="FF0000"/>
                </a:solidFill>
              </a:rPr>
              <a:t>osmosis:</a:t>
            </a:r>
            <a:r>
              <a:rPr lang="en-US"/>
              <a:t> the diffusion of water thru a selectively permeable membrane</a:t>
            </a:r>
          </a:p>
          <a:p>
            <a:pPr>
              <a:spcBef>
                <a:spcPct val="50000"/>
              </a:spcBef>
            </a:pPr>
            <a:r>
              <a:rPr lang="en-US"/>
              <a:t>*Living cells are often located in water so osmosis is usually in play</a:t>
            </a:r>
          </a:p>
          <a:p>
            <a:pPr>
              <a:spcBef>
                <a:spcPct val="50000"/>
              </a:spcBef>
            </a:pPr>
            <a:r>
              <a:rPr lang="en-US"/>
              <a:t>*Even though chemicals (solutes) cannot move across the membrane even from a high conc to lower conc, water can. </a:t>
            </a:r>
            <a:endParaRPr lang="en-US">
              <a:solidFill>
                <a:srgbClr val="FF0000"/>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1905000" y="220663"/>
            <a:ext cx="5562600" cy="457200"/>
          </a:xfrm>
          <a:prstGeom prst="rect">
            <a:avLst/>
          </a:prstGeom>
          <a:noFill/>
          <a:ln w="9525">
            <a:noFill/>
            <a:miter lim="800000"/>
            <a:headEnd/>
            <a:tailEnd/>
          </a:ln>
        </p:spPr>
        <p:txBody>
          <a:bodyPr>
            <a:spAutoFit/>
          </a:bodyPr>
          <a:lstStyle/>
          <a:p>
            <a:pPr>
              <a:spcBef>
                <a:spcPct val="50000"/>
              </a:spcBef>
            </a:pPr>
            <a:r>
              <a:rPr lang="en-US" sz="2400"/>
              <a:t>        </a:t>
            </a:r>
            <a:r>
              <a:rPr lang="en-US" sz="2400" u="sng"/>
              <a:t>DIFFUSION CONTINUED</a:t>
            </a:r>
          </a:p>
        </p:txBody>
      </p:sp>
      <p:sp>
        <p:nvSpPr>
          <p:cNvPr id="58371" name="Text Box 3"/>
          <p:cNvSpPr txBox="1">
            <a:spLocks noChangeArrowheads="1"/>
          </p:cNvSpPr>
          <p:nvPr/>
        </p:nvSpPr>
        <p:spPr bwMode="auto">
          <a:xfrm>
            <a:off x="304800" y="2057400"/>
            <a:ext cx="8458200" cy="4664075"/>
          </a:xfrm>
          <a:prstGeom prst="rect">
            <a:avLst/>
          </a:prstGeom>
          <a:noFill/>
          <a:ln w="9525">
            <a:noFill/>
            <a:miter lim="800000"/>
            <a:headEnd/>
            <a:tailEnd/>
          </a:ln>
        </p:spPr>
        <p:txBody>
          <a:bodyPr>
            <a:spAutoFit/>
          </a:bodyPr>
          <a:lstStyle/>
          <a:p>
            <a:pPr>
              <a:spcBef>
                <a:spcPct val="50000"/>
              </a:spcBef>
            </a:pPr>
            <a:r>
              <a:rPr lang="en-US"/>
              <a:t>One way is </a:t>
            </a:r>
            <a:r>
              <a:rPr lang="en-US">
                <a:solidFill>
                  <a:srgbClr val="FF0000"/>
                </a:solidFill>
              </a:rPr>
              <a:t>facilitated diffusion</a:t>
            </a:r>
            <a:r>
              <a:rPr lang="en-US"/>
              <a:t>, that is large or electrically charged molecules that won’t diffuse freely are helped through the membrane. </a:t>
            </a:r>
          </a:p>
          <a:p>
            <a:pPr>
              <a:spcBef>
                <a:spcPct val="50000"/>
              </a:spcBef>
            </a:pPr>
            <a:r>
              <a:rPr lang="en-US"/>
              <a:t>The membrane contains </a:t>
            </a:r>
            <a:r>
              <a:rPr lang="en-US">
                <a:solidFill>
                  <a:srgbClr val="FF0000"/>
                </a:solidFill>
              </a:rPr>
              <a:t>integral proteins</a:t>
            </a:r>
            <a:r>
              <a:rPr lang="en-US"/>
              <a:t> which provide a channel thru which some of these molecules can travel, sometimes called </a:t>
            </a:r>
            <a:r>
              <a:rPr lang="en-US">
                <a:solidFill>
                  <a:srgbClr val="FF0000"/>
                </a:solidFill>
              </a:rPr>
              <a:t>channel proteins</a:t>
            </a:r>
          </a:p>
          <a:p>
            <a:pPr>
              <a:spcBef>
                <a:spcPct val="50000"/>
              </a:spcBef>
            </a:pPr>
            <a:r>
              <a:rPr lang="en-US"/>
              <a:t>Some integral or channel proteins are called </a:t>
            </a:r>
            <a:r>
              <a:rPr lang="en-US">
                <a:solidFill>
                  <a:srgbClr val="FF0000"/>
                </a:solidFill>
              </a:rPr>
              <a:t>permeases, </a:t>
            </a:r>
            <a:r>
              <a:rPr lang="en-US"/>
              <a:t>these are specific for certain chemicals and change shape as the chemical passes thru, sometimes called </a:t>
            </a:r>
            <a:r>
              <a:rPr lang="en-US">
                <a:solidFill>
                  <a:srgbClr val="FF0000"/>
                </a:solidFill>
              </a:rPr>
              <a:t>carrier proteins</a:t>
            </a:r>
          </a:p>
          <a:p>
            <a:pPr>
              <a:spcBef>
                <a:spcPct val="50000"/>
              </a:spcBef>
            </a:pPr>
            <a:r>
              <a:rPr lang="en-US"/>
              <a:t>Via facilitated diffusion the cell can get molecules in that otherwise won’t pass freely. As with  free diffusion the cell expends no energy in either process. </a:t>
            </a:r>
          </a:p>
          <a:p>
            <a:pPr>
              <a:spcBef>
                <a:spcPct val="50000"/>
              </a:spcBef>
            </a:pPr>
            <a:endParaRPr lang="en-US"/>
          </a:p>
        </p:txBody>
      </p:sp>
      <p:sp>
        <p:nvSpPr>
          <p:cNvPr id="58372" name="Text Box 4"/>
          <p:cNvSpPr txBox="1">
            <a:spLocks noChangeArrowheads="1"/>
          </p:cNvSpPr>
          <p:nvPr/>
        </p:nvSpPr>
        <p:spPr bwMode="auto">
          <a:xfrm>
            <a:off x="381000" y="830263"/>
            <a:ext cx="8305800" cy="1158875"/>
          </a:xfrm>
          <a:prstGeom prst="rect">
            <a:avLst/>
          </a:prstGeom>
          <a:noFill/>
          <a:ln w="9525">
            <a:noFill/>
            <a:miter lim="800000"/>
            <a:headEnd/>
            <a:tailEnd/>
          </a:ln>
        </p:spPr>
        <p:txBody>
          <a:bodyPr>
            <a:spAutoFit/>
          </a:bodyPr>
          <a:lstStyle/>
          <a:p>
            <a:pPr>
              <a:spcBef>
                <a:spcPct val="50000"/>
              </a:spcBef>
            </a:pPr>
            <a:r>
              <a:rPr lang="en-US"/>
              <a:t>So how do prokaryotic cells get chemicals that won’t diffuse freely across the differentially permeable membrane?</a:t>
            </a:r>
          </a:p>
          <a:p>
            <a:pPr>
              <a:spcBef>
                <a:spcPct val="50000"/>
              </a:spcBef>
            </a:pPr>
            <a:endParaRPr 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1905000" y="220663"/>
            <a:ext cx="5029200" cy="457200"/>
          </a:xfrm>
          <a:prstGeom prst="rect">
            <a:avLst/>
          </a:prstGeom>
          <a:noFill/>
          <a:ln w="9525">
            <a:noFill/>
            <a:miter lim="800000"/>
            <a:headEnd/>
            <a:tailEnd/>
          </a:ln>
        </p:spPr>
        <p:txBody>
          <a:bodyPr>
            <a:spAutoFit/>
          </a:bodyPr>
          <a:lstStyle/>
          <a:p>
            <a:pPr>
              <a:spcBef>
                <a:spcPct val="50000"/>
              </a:spcBef>
            </a:pPr>
            <a:r>
              <a:rPr lang="en-US" sz="2400"/>
              <a:t>     </a:t>
            </a:r>
            <a:r>
              <a:rPr lang="en-US" sz="2400" u="sng"/>
              <a:t>DIFFUSION CONTINUED</a:t>
            </a:r>
          </a:p>
        </p:txBody>
      </p:sp>
      <p:sp>
        <p:nvSpPr>
          <p:cNvPr id="59395" name="Text Box 3"/>
          <p:cNvSpPr txBox="1">
            <a:spLocks noChangeArrowheads="1"/>
          </p:cNvSpPr>
          <p:nvPr/>
        </p:nvSpPr>
        <p:spPr bwMode="auto">
          <a:xfrm>
            <a:off x="457200" y="838200"/>
            <a:ext cx="8229600" cy="4968875"/>
          </a:xfrm>
          <a:prstGeom prst="rect">
            <a:avLst/>
          </a:prstGeom>
          <a:noFill/>
          <a:ln w="9525">
            <a:noFill/>
            <a:miter lim="800000"/>
            <a:headEnd/>
            <a:tailEnd/>
          </a:ln>
        </p:spPr>
        <p:txBody>
          <a:bodyPr>
            <a:spAutoFit/>
          </a:bodyPr>
          <a:lstStyle/>
          <a:p>
            <a:pPr>
              <a:spcBef>
                <a:spcPct val="50000"/>
              </a:spcBef>
            </a:pPr>
            <a:r>
              <a:rPr lang="en-US"/>
              <a:t>The cell also uses </a:t>
            </a:r>
            <a:r>
              <a:rPr lang="en-US">
                <a:solidFill>
                  <a:srgbClr val="FF0000"/>
                </a:solidFill>
              </a:rPr>
              <a:t>active processes</a:t>
            </a:r>
            <a:r>
              <a:rPr lang="en-US"/>
              <a:t> to get chemicals across the membrane. </a:t>
            </a:r>
          </a:p>
          <a:p>
            <a:pPr>
              <a:spcBef>
                <a:spcPct val="50000"/>
              </a:spcBef>
            </a:pPr>
            <a:r>
              <a:rPr lang="en-US"/>
              <a:t>In these processes the chemicals are moving against their electrochemical gradient utilizing permeases again. However, in these cases the cell expends energy in the form of ATP. </a:t>
            </a:r>
          </a:p>
          <a:p>
            <a:pPr>
              <a:spcBef>
                <a:spcPct val="50000"/>
              </a:spcBef>
            </a:pPr>
            <a:r>
              <a:rPr lang="en-US"/>
              <a:t>In some cases one substance moves into the cell and in other cases one substance move in as another moves out. </a:t>
            </a:r>
          </a:p>
          <a:p>
            <a:pPr>
              <a:spcBef>
                <a:spcPct val="50000"/>
              </a:spcBef>
            </a:pPr>
            <a:r>
              <a:rPr lang="en-US"/>
              <a:t>Another type of active process requiring energy is </a:t>
            </a:r>
            <a:r>
              <a:rPr lang="en-US">
                <a:solidFill>
                  <a:srgbClr val="FF0000"/>
                </a:solidFill>
              </a:rPr>
              <a:t>group</a:t>
            </a:r>
            <a:r>
              <a:rPr lang="en-US"/>
              <a:t> </a:t>
            </a:r>
            <a:r>
              <a:rPr lang="en-US">
                <a:solidFill>
                  <a:srgbClr val="FF0000"/>
                </a:solidFill>
              </a:rPr>
              <a:t>translocation.</a:t>
            </a:r>
            <a:r>
              <a:rPr lang="en-US"/>
              <a:t> </a:t>
            </a:r>
          </a:p>
          <a:p>
            <a:pPr>
              <a:spcBef>
                <a:spcPct val="50000"/>
              </a:spcBef>
            </a:pPr>
            <a:r>
              <a:rPr lang="en-US"/>
              <a:t>In this process the chemical transported across the membrane is changed chemically in the process. This occurs only in some prokaryotes and is a very efficient process. A example of this is the phosphorylation of glucose as it is transported across the membrane. </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67000"/>
            <a:ext cx="8229600" cy="1143000"/>
          </a:xfrm>
        </p:spPr>
        <p:txBody>
          <a:bodyPr>
            <a:normAutofit fontScale="90000"/>
          </a:bodyPr>
          <a:lstStyle/>
          <a:p>
            <a:r>
              <a:rPr lang="en-US" dirty="0" smtClean="0"/>
              <a:t>Cytoplasmic matrix and nuclear body of </a:t>
            </a:r>
            <a:r>
              <a:rPr lang="en-US" dirty="0" err="1" smtClean="0"/>
              <a:t>procaryotic</a:t>
            </a:r>
            <a:r>
              <a:rPr lang="en-US" dirty="0" smtClean="0"/>
              <a:t> organisms</a:t>
            </a:r>
            <a:endParaRPr lang="en-US" dirty="0"/>
          </a:p>
        </p:txBody>
      </p:sp>
      <p:sp>
        <p:nvSpPr>
          <p:cNvPr id="3" name="Date Placeholder 2"/>
          <p:cNvSpPr>
            <a:spLocks noGrp="1"/>
          </p:cNvSpPr>
          <p:nvPr>
            <p:ph type="dt" sz="half" idx="10"/>
          </p:nvPr>
        </p:nvSpPr>
        <p:spPr/>
        <p:txBody>
          <a:bodyPr/>
          <a:lstStyle/>
          <a:p>
            <a:fld id="{F924F6E6-1AAD-47AF-8712-7B8F557BE64A}" type="datetime1">
              <a:rPr lang="en-US" smtClean="0"/>
              <a:pPr/>
              <a:t>10/16/2011</a:t>
            </a:fld>
            <a:endParaRPr lang="en-US"/>
          </a:p>
        </p:txBody>
      </p:sp>
      <p:sp>
        <p:nvSpPr>
          <p:cNvPr id="4" name="Slide Number Placeholder 3"/>
          <p:cNvSpPr>
            <a:spLocks noGrp="1"/>
          </p:cNvSpPr>
          <p:nvPr>
            <p:ph type="sldNum" sz="quarter" idx="12"/>
          </p:nvPr>
        </p:nvSpPr>
        <p:spPr/>
        <p:txBody>
          <a:bodyPr/>
          <a:lstStyle/>
          <a:p>
            <a:fld id="{36A573CC-643F-4678-AF94-22AE162E3CBB}" type="slidenum">
              <a:rPr lang="en-US" smtClean="0"/>
              <a:pPr/>
              <a:t>77</a:t>
            </a:fld>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868362"/>
          </a:xfrm>
        </p:spPr>
        <p:style>
          <a:lnRef idx="2">
            <a:schemeClr val="accent1"/>
          </a:lnRef>
          <a:fillRef idx="1">
            <a:schemeClr val="lt1"/>
          </a:fillRef>
          <a:effectRef idx="0">
            <a:schemeClr val="accent1"/>
          </a:effectRef>
          <a:fontRef idx="minor">
            <a:schemeClr val="dk1"/>
          </a:fontRef>
        </p:style>
        <p:txBody>
          <a:bodyPr/>
          <a:lstStyle/>
          <a:p>
            <a:r>
              <a:rPr lang="en-US" dirty="0" smtClean="0"/>
              <a:t>Cytoplasmic matrix</a:t>
            </a:r>
            <a:endParaRPr lang="en-US" dirty="0"/>
          </a:p>
        </p:txBody>
      </p:sp>
      <p:sp>
        <p:nvSpPr>
          <p:cNvPr id="3" name="Content Placeholder 2"/>
          <p:cNvSpPr>
            <a:spLocks noGrp="1"/>
          </p:cNvSpPr>
          <p:nvPr>
            <p:ph idx="1"/>
          </p:nvPr>
        </p:nvSpPr>
        <p:spPr/>
        <p:txBody>
          <a:bodyPr/>
          <a:lstStyle/>
          <a:p>
            <a:pPr algn="just"/>
            <a:r>
              <a:rPr lang="en-US" sz="2000" dirty="0" smtClean="0"/>
              <a:t>The </a:t>
            </a:r>
            <a:r>
              <a:rPr lang="en-US" sz="2000" dirty="0" err="1" smtClean="0"/>
              <a:t>cytoplasmic</a:t>
            </a:r>
            <a:r>
              <a:rPr lang="en-US" sz="2000" dirty="0" smtClean="0"/>
              <a:t> matrix is a major component of the protoplast</a:t>
            </a:r>
          </a:p>
          <a:p>
            <a:pPr algn="just"/>
            <a:endParaRPr lang="en-US" sz="2000" dirty="0" smtClean="0"/>
          </a:p>
          <a:p>
            <a:pPr algn="just"/>
            <a:r>
              <a:rPr lang="en-US" sz="2000" dirty="0" smtClean="0"/>
              <a:t>The </a:t>
            </a:r>
            <a:r>
              <a:rPr lang="en-US" sz="2000" dirty="0" err="1" smtClean="0"/>
              <a:t>cytoplasmic</a:t>
            </a:r>
            <a:r>
              <a:rPr lang="en-US" sz="2000" dirty="0" smtClean="0"/>
              <a:t> matrix is the substance lying between the plasma membrane and the nuclear body</a:t>
            </a:r>
          </a:p>
          <a:p>
            <a:pPr algn="just">
              <a:buNone/>
            </a:pPr>
            <a:endParaRPr lang="en-US" sz="2000" dirty="0" smtClean="0"/>
          </a:p>
          <a:p>
            <a:pPr algn="just"/>
            <a:r>
              <a:rPr lang="en-US" sz="2000" dirty="0" smtClean="0"/>
              <a:t>The  matrix is largely water ( 70%)</a:t>
            </a:r>
          </a:p>
          <a:p>
            <a:pPr algn="just">
              <a:buNone/>
            </a:pPr>
            <a:endParaRPr lang="en-US" sz="2000" dirty="0" smtClean="0"/>
          </a:p>
          <a:p>
            <a:endParaRPr lang="en-US" dirty="0" smtClean="0"/>
          </a:p>
          <a:p>
            <a:pPr>
              <a:buNone/>
            </a:pPr>
            <a:endParaRPr lang="en-US" dirty="0"/>
          </a:p>
        </p:txBody>
      </p:sp>
      <p:pic>
        <p:nvPicPr>
          <p:cNvPr id="7172" name="Picture 4"/>
          <p:cNvPicPr>
            <a:picLocks noChangeAspect="1" noChangeArrowheads="1"/>
          </p:cNvPicPr>
          <p:nvPr/>
        </p:nvPicPr>
        <p:blipFill>
          <a:blip r:embed="rId2" cstate="print"/>
          <a:srcRect/>
          <a:stretch>
            <a:fillRect/>
          </a:stretch>
        </p:blipFill>
        <p:spPr bwMode="auto">
          <a:xfrm>
            <a:off x="5410200" y="3048000"/>
            <a:ext cx="2923953" cy="3352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Date Placeholder 4"/>
          <p:cNvSpPr>
            <a:spLocks noGrp="1"/>
          </p:cNvSpPr>
          <p:nvPr>
            <p:ph type="dt" sz="half" idx="10"/>
          </p:nvPr>
        </p:nvSpPr>
        <p:spPr/>
        <p:txBody>
          <a:bodyPr/>
          <a:lstStyle/>
          <a:p>
            <a:fld id="{6D063A2E-AF6C-4B44-99AD-84B0D7A33451}" type="datetime1">
              <a:rPr lang="en-US" smtClean="0"/>
              <a:pPr/>
              <a:t>10/16/2011</a:t>
            </a:fld>
            <a:endParaRPr lang="en-US"/>
          </a:p>
        </p:txBody>
      </p:sp>
      <p:sp>
        <p:nvSpPr>
          <p:cNvPr id="6" name="Slide Number Placeholder 5"/>
          <p:cNvSpPr>
            <a:spLocks noGrp="1"/>
          </p:cNvSpPr>
          <p:nvPr>
            <p:ph type="sldNum" sz="quarter" idx="12"/>
          </p:nvPr>
        </p:nvSpPr>
        <p:spPr/>
        <p:txBody>
          <a:bodyPr/>
          <a:lstStyle/>
          <a:p>
            <a:fld id="{36A573CC-643F-4678-AF94-22AE162E3CBB}" type="slidenum">
              <a:rPr lang="en-US" smtClean="0"/>
              <a:pPr/>
              <a:t>78</a:t>
            </a:fld>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848600" cy="868362"/>
          </a:xfrm>
        </p:spPr>
        <p:style>
          <a:lnRef idx="2">
            <a:schemeClr val="accent1"/>
          </a:lnRef>
          <a:fillRef idx="1">
            <a:schemeClr val="lt1"/>
          </a:fillRef>
          <a:effectRef idx="0">
            <a:schemeClr val="accent1"/>
          </a:effectRef>
          <a:fontRef idx="minor">
            <a:schemeClr val="dk1"/>
          </a:fontRef>
        </p:style>
        <p:txBody>
          <a:bodyPr/>
          <a:lstStyle/>
          <a:p>
            <a:r>
              <a:rPr lang="en-US" dirty="0" smtClean="0"/>
              <a:t>Inclusion bodies</a:t>
            </a:r>
            <a:endParaRPr lang="en-US" dirty="0"/>
          </a:p>
        </p:txBody>
      </p:sp>
      <p:sp>
        <p:nvSpPr>
          <p:cNvPr id="3" name="Content Placeholder 2"/>
          <p:cNvSpPr>
            <a:spLocks noGrp="1"/>
          </p:cNvSpPr>
          <p:nvPr>
            <p:ph idx="1"/>
          </p:nvPr>
        </p:nvSpPr>
        <p:spPr/>
        <p:txBody>
          <a:bodyPr>
            <a:normAutofit/>
          </a:bodyPr>
          <a:lstStyle/>
          <a:p>
            <a:pPr algn="just"/>
            <a:r>
              <a:rPr lang="en-US" sz="2000" dirty="0" smtClean="0"/>
              <a:t>A variety of inclusion bodies are present in the </a:t>
            </a:r>
            <a:r>
              <a:rPr lang="en-US" sz="2000" dirty="0" err="1" smtClean="0"/>
              <a:t>cytoplasmic</a:t>
            </a:r>
            <a:r>
              <a:rPr lang="en-US" sz="2000" dirty="0" smtClean="0"/>
              <a:t> matrix</a:t>
            </a:r>
          </a:p>
          <a:p>
            <a:pPr algn="just"/>
            <a:endParaRPr lang="en-US" sz="2000" dirty="0" smtClean="0"/>
          </a:p>
          <a:p>
            <a:pPr algn="just"/>
            <a:r>
              <a:rPr lang="en-US" sz="2000" dirty="0" smtClean="0"/>
              <a:t>They can be made of organic or inorganic material</a:t>
            </a:r>
          </a:p>
          <a:p>
            <a:pPr algn="just"/>
            <a:endParaRPr lang="en-US" sz="2000" dirty="0" smtClean="0"/>
          </a:p>
          <a:p>
            <a:pPr algn="just"/>
            <a:r>
              <a:rPr lang="en-US" sz="2000" dirty="0" smtClean="0"/>
              <a:t>Some of these inclusion bodies are not bounded by a membrane and lie free in the cytoplasm ( polyphosphate granules)</a:t>
            </a:r>
          </a:p>
          <a:p>
            <a:pPr algn="just"/>
            <a:endParaRPr lang="en-US" sz="2000" dirty="0" smtClean="0"/>
          </a:p>
          <a:p>
            <a:pPr algn="just"/>
            <a:r>
              <a:rPr lang="en-US" sz="2000" dirty="0" smtClean="0"/>
              <a:t>Other inclusion bodies are enclosed by a single-layered membrane about 2 to 4 nm thick ( poly-beta-</a:t>
            </a:r>
            <a:r>
              <a:rPr lang="en-US" sz="2000" dirty="0" err="1" smtClean="0"/>
              <a:t>hydroxybutyrate</a:t>
            </a:r>
            <a:r>
              <a:rPr lang="en-US" sz="2000" dirty="0" smtClean="0"/>
              <a:t> granules, gas vacuoles) </a:t>
            </a:r>
            <a:endParaRPr lang="en-US" sz="2000" dirty="0"/>
          </a:p>
        </p:txBody>
      </p:sp>
      <p:sp>
        <p:nvSpPr>
          <p:cNvPr id="4" name="Date Placeholder 3"/>
          <p:cNvSpPr>
            <a:spLocks noGrp="1"/>
          </p:cNvSpPr>
          <p:nvPr>
            <p:ph type="dt" sz="half" idx="10"/>
          </p:nvPr>
        </p:nvSpPr>
        <p:spPr/>
        <p:txBody>
          <a:bodyPr/>
          <a:lstStyle/>
          <a:p>
            <a:fld id="{4A1C206A-E3B2-445E-9E05-E3773DF35452}" type="datetime1">
              <a:rPr lang="en-US" smtClean="0"/>
              <a:pPr/>
              <a:t>10/16/2011</a:t>
            </a:fld>
            <a:endParaRPr lang="en-US"/>
          </a:p>
        </p:txBody>
      </p:sp>
      <p:sp>
        <p:nvSpPr>
          <p:cNvPr id="5" name="Slide Number Placeholder 4"/>
          <p:cNvSpPr>
            <a:spLocks noGrp="1"/>
          </p:cNvSpPr>
          <p:nvPr>
            <p:ph type="sldNum" sz="quarter" idx="12"/>
          </p:nvPr>
        </p:nvSpPr>
        <p:spPr/>
        <p:txBody>
          <a:bodyPr/>
          <a:lstStyle/>
          <a:p>
            <a:fld id="{36A573CC-643F-4678-AF94-22AE162E3CBB}" type="slidenum">
              <a:rPr lang="en-US" smtClean="0"/>
              <a:pPr/>
              <a:t>79</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28600" y="381000"/>
            <a:ext cx="4648200" cy="2667000"/>
          </a:xfrm>
        </p:spPr>
        <p:txBody>
          <a:bodyPr>
            <a:normAutofit fontScale="92500"/>
          </a:bodyPr>
          <a:lstStyle/>
          <a:p>
            <a:pPr algn="just">
              <a:buFont typeface="Arial" pitchFamily="34" charset="0"/>
              <a:buChar char="•"/>
            </a:pPr>
            <a:r>
              <a:rPr lang="en-US" b="0" dirty="0" smtClean="0"/>
              <a:t> A space is seen between the plasma membrane and the outer membrane in Gram –</a:t>
            </a:r>
            <a:r>
              <a:rPr lang="en-US" b="0" dirty="0" err="1" smtClean="0"/>
              <a:t>ve</a:t>
            </a:r>
            <a:r>
              <a:rPr lang="en-US" b="0" dirty="0" smtClean="0"/>
              <a:t> bacteria while there is a smaller gap is observed between the plasma membrane and wall in Gram +</a:t>
            </a:r>
            <a:r>
              <a:rPr lang="en-US" b="0" dirty="0" err="1" smtClean="0"/>
              <a:t>ve</a:t>
            </a:r>
            <a:r>
              <a:rPr lang="en-US" b="0" dirty="0" smtClean="0"/>
              <a:t> bacteria. This space is called </a:t>
            </a:r>
            <a:r>
              <a:rPr lang="en-US" dirty="0" err="1" smtClean="0"/>
              <a:t>periplasmic</a:t>
            </a:r>
            <a:r>
              <a:rPr lang="en-US" dirty="0" smtClean="0"/>
              <a:t> space</a:t>
            </a:r>
            <a:r>
              <a:rPr lang="en-US" b="0" dirty="0" smtClean="0"/>
              <a:t>.</a:t>
            </a:r>
            <a:endParaRPr lang="en-US" b="0" dirty="0"/>
          </a:p>
        </p:txBody>
      </p:sp>
      <p:pic>
        <p:nvPicPr>
          <p:cNvPr id="2050" name="Picture 2" descr="C:\Users\Rayyan\Desktop\Phd courses\Gram-Cell-Wall.jpg"/>
          <p:cNvPicPr>
            <a:picLocks noGrp="1" noChangeAspect="1" noChangeArrowheads="1"/>
          </p:cNvPicPr>
          <p:nvPr>
            <p:ph sz="half" idx="2"/>
          </p:nvPr>
        </p:nvPicPr>
        <p:blipFill>
          <a:blip r:embed="rId2" cstate="print"/>
          <a:srcRect/>
          <a:stretch>
            <a:fillRect/>
          </a:stretch>
        </p:blipFill>
        <p:spPr bwMode="auto">
          <a:xfrm>
            <a:off x="4876800" y="457200"/>
            <a:ext cx="3657600" cy="5029200"/>
          </a:xfrm>
          <a:prstGeom prst="rect">
            <a:avLst/>
          </a:prstGeom>
          <a:noFill/>
        </p:spPr>
      </p:pic>
      <p:sp>
        <p:nvSpPr>
          <p:cNvPr id="9" name="TextBox 8"/>
          <p:cNvSpPr txBox="1"/>
          <p:nvPr/>
        </p:nvSpPr>
        <p:spPr>
          <a:xfrm>
            <a:off x="228600" y="3200400"/>
            <a:ext cx="4648200" cy="3046988"/>
          </a:xfrm>
          <a:prstGeom prst="rect">
            <a:avLst/>
          </a:prstGeom>
          <a:noFill/>
        </p:spPr>
        <p:txBody>
          <a:bodyPr wrap="square" rtlCol="0">
            <a:spAutoFit/>
          </a:bodyPr>
          <a:lstStyle/>
          <a:p>
            <a:r>
              <a:rPr lang="en-US" sz="2400" b="1" i="1" dirty="0" smtClean="0"/>
              <a:t>Functions of </a:t>
            </a:r>
            <a:r>
              <a:rPr lang="en-US" sz="2400" b="1" i="1" dirty="0" err="1" smtClean="0"/>
              <a:t>Periplasmic</a:t>
            </a:r>
            <a:r>
              <a:rPr lang="en-US" sz="2400" b="1" i="1" dirty="0" smtClean="0"/>
              <a:t> space:</a:t>
            </a:r>
          </a:p>
          <a:p>
            <a:pPr algn="just">
              <a:buFont typeface="Arial" pitchFamily="34" charset="0"/>
              <a:buChar char="•"/>
            </a:pPr>
            <a:r>
              <a:rPr lang="en-US" sz="2400" dirty="0" smtClean="0"/>
              <a:t> In Gram –</a:t>
            </a:r>
            <a:r>
              <a:rPr lang="en-US" sz="2400" dirty="0" err="1" smtClean="0"/>
              <a:t>ve</a:t>
            </a:r>
            <a:r>
              <a:rPr lang="en-US" sz="2400" dirty="0" smtClean="0"/>
              <a:t> bacteria, it contains many proteins that participate in nutrient acquisition.</a:t>
            </a:r>
          </a:p>
          <a:p>
            <a:pPr algn="just">
              <a:buFont typeface="Arial" pitchFamily="34" charset="0"/>
              <a:buChar char="•"/>
            </a:pPr>
            <a:r>
              <a:rPr lang="en-US" sz="2400" dirty="0" smtClean="0"/>
              <a:t> It also contains enzymes involved in </a:t>
            </a:r>
            <a:r>
              <a:rPr lang="en-US" sz="2400" dirty="0" err="1" smtClean="0"/>
              <a:t>peptidoglycan</a:t>
            </a:r>
            <a:r>
              <a:rPr lang="en-US" sz="2400" dirty="0" smtClean="0"/>
              <a:t> synthesis and the modification of toxic compounds that could harm the cell.</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additive="base">
                                        <p:cTn id="12"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9">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 calcmode="lin" valueType="num">
                                      <p:cBhvr additive="base">
                                        <p:cTn id="16" dur="500" fill="hold"/>
                                        <p:tgtEl>
                                          <p:spTgt spid="9">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9">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anim calcmode="lin" valueType="num">
                                      <p:cBhvr additive="base">
                                        <p:cTn id="20" dur="500" fill="hold"/>
                                        <p:tgtEl>
                                          <p:spTgt spid="9">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848600" cy="868362"/>
          </a:xfrm>
        </p:spPr>
        <p:style>
          <a:lnRef idx="2">
            <a:schemeClr val="accent1"/>
          </a:lnRef>
          <a:fillRef idx="1">
            <a:schemeClr val="lt1"/>
          </a:fillRef>
          <a:effectRef idx="0">
            <a:schemeClr val="accent1"/>
          </a:effectRef>
          <a:fontRef idx="minor">
            <a:schemeClr val="dk1"/>
          </a:fontRef>
        </p:style>
        <p:txBody>
          <a:bodyPr/>
          <a:lstStyle/>
          <a:p>
            <a:r>
              <a:rPr lang="en-US" dirty="0" smtClean="0"/>
              <a:t>Organic inclusion bodies</a:t>
            </a:r>
            <a:endParaRPr lang="en-US" dirty="0"/>
          </a:p>
        </p:txBody>
      </p:sp>
      <p:sp>
        <p:nvSpPr>
          <p:cNvPr id="3" name="Content Placeholder 2"/>
          <p:cNvSpPr>
            <a:spLocks noGrp="1"/>
          </p:cNvSpPr>
          <p:nvPr>
            <p:ph idx="1"/>
          </p:nvPr>
        </p:nvSpPr>
        <p:spPr>
          <a:xfrm>
            <a:off x="457200" y="1371600"/>
            <a:ext cx="8229600" cy="4525963"/>
          </a:xfrm>
        </p:spPr>
        <p:txBody>
          <a:bodyPr>
            <a:noAutofit/>
          </a:bodyPr>
          <a:lstStyle/>
          <a:p>
            <a:pPr algn="just"/>
            <a:r>
              <a:rPr lang="en-US" sz="2000" dirty="0" smtClean="0"/>
              <a:t>Organic inclusion bodies usually contain either glycogen or poly-beta-</a:t>
            </a:r>
            <a:r>
              <a:rPr lang="en-US" sz="2000" dirty="0" err="1" smtClean="0"/>
              <a:t>hydroxybutyrate</a:t>
            </a:r>
            <a:r>
              <a:rPr lang="en-US" sz="2000" dirty="0" smtClean="0"/>
              <a:t>)</a:t>
            </a:r>
          </a:p>
          <a:p>
            <a:pPr algn="just"/>
            <a:endParaRPr lang="en-US" sz="2000" dirty="0" smtClean="0"/>
          </a:p>
          <a:p>
            <a:pPr algn="just"/>
            <a:r>
              <a:rPr lang="en-US" sz="2000" dirty="0" smtClean="0"/>
              <a:t>Glycogen is a polymer of glucose units </a:t>
            </a:r>
          </a:p>
          <a:p>
            <a:pPr algn="just"/>
            <a:endParaRPr lang="en-US" sz="2000" dirty="0" smtClean="0"/>
          </a:p>
          <a:p>
            <a:pPr algn="just"/>
            <a:r>
              <a:rPr lang="en-US" sz="2000" dirty="0" smtClean="0"/>
              <a:t>Poly-beta-</a:t>
            </a:r>
            <a:r>
              <a:rPr lang="en-US" sz="2000" dirty="0" err="1" smtClean="0"/>
              <a:t>hydroxybutyrate</a:t>
            </a:r>
            <a:r>
              <a:rPr lang="en-US" sz="2000" dirty="0" smtClean="0"/>
              <a:t> (PHB) contains beta-</a:t>
            </a:r>
            <a:r>
              <a:rPr lang="en-US" sz="2000" dirty="0" err="1" smtClean="0"/>
              <a:t>hydroxybutyrate</a:t>
            </a:r>
            <a:r>
              <a:rPr lang="en-US" sz="2000" dirty="0" smtClean="0"/>
              <a:t> molecules joined by ester bonds between carboxyl and hydroxyl group</a:t>
            </a:r>
          </a:p>
          <a:p>
            <a:pPr algn="just"/>
            <a:endParaRPr lang="en-US" sz="1800" dirty="0" smtClean="0"/>
          </a:p>
        </p:txBody>
      </p:sp>
      <p:sp>
        <p:nvSpPr>
          <p:cNvPr id="5" name="Date Placeholder 4"/>
          <p:cNvSpPr>
            <a:spLocks noGrp="1"/>
          </p:cNvSpPr>
          <p:nvPr>
            <p:ph type="dt" sz="half" idx="10"/>
          </p:nvPr>
        </p:nvSpPr>
        <p:spPr/>
        <p:txBody>
          <a:bodyPr/>
          <a:lstStyle/>
          <a:p>
            <a:fld id="{8F02CDF0-367B-42D7-B165-E4336AF31A5E}" type="datetime1">
              <a:rPr lang="en-US" smtClean="0"/>
              <a:pPr/>
              <a:t>10/16/2011</a:t>
            </a:fld>
            <a:endParaRPr lang="en-US"/>
          </a:p>
        </p:txBody>
      </p:sp>
      <p:sp>
        <p:nvSpPr>
          <p:cNvPr id="6" name="Slide Number Placeholder 5"/>
          <p:cNvSpPr>
            <a:spLocks noGrp="1"/>
          </p:cNvSpPr>
          <p:nvPr>
            <p:ph type="sldNum" sz="quarter" idx="12"/>
          </p:nvPr>
        </p:nvSpPr>
        <p:spPr/>
        <p:txBody>
          <a:bodyPr/>
          <a:lstStyle/>
          <a:p>
            <a:fld id="{36A573CC-643F-4678-AF94-22AE162E3CBB}" type="slidenum">
              <a:rPr lang="en-US" smtClean="0"/>
              <a:pPr/>
              <a:t>80</a:t>
            </a:fld>
            <a:endParaRPr lang="en-US"/>
          </a:p>
        </p:txBody>
      </p:sp>
      <p:pic>
        <p:nvPicPr>
          <p:cNvPr id="7" name="Picture 2"/>
          <p:cNvPicPr>
            <a:picLocks noChangeAspect="1" noChangeArrowheads="1"/>
          </p:cNvPicPr>
          <p:nvPr/>
        </p:nvPicPr>
        <p:blipFill>
          <a:blip r:embed="rId2" cstate="print"/>
          <a:srcRect/>
          <a:stretch>
            <a:fillRect/>
          </a:stretch>
        </p:blipFill>
        <p:spPr bwMode="auto">
          <a:xfrm>
            <a:off x="4724400" y="4953000"/>
            <a:ext cx="3132667" cy="16916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sz="2000" dirty="0" smtClean="0"/>
              <a:t>PHB accumulates in distinct bodies that are readily stained with </a:t>
            </a:r>
            <a:r>
              <a:rPr lang="en-US" sz="2000" b="1" u="sng" dirty="0" err="1" smtClean="0"/>
              <a:t>sudan</a:t>
            </a:r>
            <a:r>
              <a:rPr lang="en-US" sz="2000" b="1" u="sng" dirty="0" smtClean="0"/>
              <a:t> black </a:t>
            </a:r>
            <a:r>
              <a:rPr lang="en-US" sz="2000" dirty="0" smtClean="0"/>
              <a:t>for light microscopy and are clearly visible in the electron microscope</a:t>
            </a:r>
          </a:p>
          <a:p>
            <a:pPr algn="just"/>
            <a:endParaRPr lang="en-US" sz="2000" dirty="0" smtClean="0"/>
          </a:p>
          <a:p>
            <a:pPr algn="just"/>
            <a:r>
              <a:rPr lang="en-US" sz="2000" dirty="0" smtClean="0"/>
              <a:t>Glycogen is dispersed as small granules and can be seen with the electron microscope but if the cell contain large amounts of glycogen staining with </a:t>
            </a:r>
            <a:r>
              <a:rPr lang="en-US" sz="2000" b="1" u="sng" dirty="0" smtClean="0"/>
              <a:t>iodine</a:t>
            </a:r>
            <a:r>
              <a:rPr lang="en-US" sz="2000" dirty="0" smtClean="0"/>
              <a:t> will turn them reddish brown</a:t>
            </a:r>
          </a:p>
          <a:p>
            <a:pPr algn="just"/>
            <a:endParaRPr lang="en-US" sz="2000" dirty="0" smtClean="0"/>
          </a:p>
          <a:p>
            <a:pPr algn="just"/>
            <a:r>
              <a:rPr lang="en-US" sz="2000" dirty="0" smtClean="0"/>
              <a:t>Glycogen and PHB are carbon storage reservoirs providing material for energy and biosynthesis</a:t>
            </a:r>
          </a:p>
          <a:p>
            <a:endParaRPr lang="en-US" sz="2000" dirty="0"/>
          </a:p>
        </p:txBody>
      </p:sp>
      <p:sp>
        <p:nvSpPr>
          <p:cNvPr id="4" name="Title 1"/>
          <p:cNvSpPr>
            <a:spLocks noGrp="1"/>
          </p:cNvSpPr>
          <p:nvPr>
            <p:ph type="title"/>
          </p:nvPr>
        </p:nvSpPr>
        <p:spPr>
          <a:xfrm>
            <a:off x="685800" y="274638"/>
            <a:ext cx="7848600" cy="868362"/>
          </a:xfrm>
        </p:spPr>
        <p:style>
          <a:lnRef idx="2">
            <a:schemeClr val="accent1"/>
          </a:lnRef>
          <a:fillRef idx="1">
            <a:schemeClr val="lt1"/>
          </a:fillRef>
          <a:effectRef idx="0">
            <a:schemeClr val="accent1"/>
          </a:effectRef>
          <a:fontRef idx="minor">
            <a:schemeClr val="dk1"/>
          </a:fontRef>
        </p:style>
        <p:txBody>
          <a:bodyPr/>
          <a:lstStyle/>
          <a:p>
            <a:r>
              <a:rPr lang="en-US" dirty="0" smtClean="0"/>
              <a:t>Organic inclusion bodies</a:t>
            </a:r>
            <a:endParaRPr lang="en-US" dirty="0"/>
          </a:p>
        </p:txBody>
      </p:sp>
      <p:sp>
        <p:nvSpPr>
          <p:cNvPr id="5" name="Date Placeholder 4"/>
          <p:cNvSpPr>
            <a:spLocks noGrp="1"/>
          </p:cNvSpPr>
          <p:nvPr>
            <p:ph type="dt" sz="half" idx="10"/>
          </p:nvPr>
        </p:nvSpPr>
        <p:spPr/>
        <p:txBody>
          <a:bodyPr/>
          <a:lstStyle/>
          <a:p>
            <a:fld id="{A2EF8D90-77FE-4A94-993F-5712A31BFC39}" type="datetime1">
              <a:rPr lang="en-US" smtClean="0"/>
              <a:pPr/>
              <a:t>10/16/2011</a:t>
            </a:fld>
            <a:endParaRPr lang="en-US"/>
          </a:p>
        </p:txBody>
      </p:sp>
      <p:sp>
        <p:nvSpPr>
          <p:cNvPr id="6" name="Slide Number Placeholder 5"/>
          <p:cNvSpPr>
            <a:spLocks noGrp="1"/>
          </p:cNvSpPr>
          <p:nvPr>
            <p:ph type="sldNum" sz="quarter" idx="12"/>
          </p:nvPr>
        </p:nvSpPr>
        <p:spPr/>
        <p:txBody>
          <a:bodyPr/>
          <a:lstStyle/>
          <a:p>
            <a:fld id="{36A573CC-643F-4678-AF94-22AE162E3CBB}" type="slidenum">
              <a:rPr lang="en-US" smtClean="0"/>
              <a:pPr/>
              <a:t>81</a:t>
            </a:fld>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868362"/>
          </a:xfrm>
        </p:spPr>
        <p:style>
          <a:lnRef idx="2">
            <a:schemeClr val="accent1"/>
          </a:lnRef>
          <a:fillRef idx="1">
            <a:schemeClr val="lt1"/>
          </a:fillRef>
          <a:effectRef idx="0">
            <a:schemeClr val="accent1"/>
          </a:effectRef>
          <a:fontRef idx="minor">
            <a:schemeClr val="dk1"/>
          </a:fontRef>
        </p:style>
        <p:txBody>
          <a:bodyPr/>
          <a:lstStyle/>
          <a:p>
            <a:r>
              <a:rPr lang="en-US" dirty="0" smtClean="0"/>
              <a:t>Inorganic inclusion bodies</a:t>
            </a:r>
            <a:endParaRPr lang="en-US" dirty="0"/>
          </a:p>
        </p:txBody>
      </p:sp>
      <p:sp>
        <p:nvSpPr>
          <p:cNvPr id="3" name="Content Placeholder 2"/>
          <p:cNvSpPr>
            <a:spLocks noGrp="1"/>
          </p:cNvSpPr>
          <p:nvPr>
            <p:ph idx="1"/>
          </p:nvPr>
        </p:nvSpPr>
        <p:spPr/>
        <p:txBody>
          <a:bodyPr>
            <a:normAutofit/>
          </a:bodyPr>
          <a:lstStyle/>
          <a:p>
            <a:pPr algn="just"/>
            <a:r>
              <a:rPr lang="en-US" sz="1800" dirty="0" smtClean="0"/>
              <a:t>The most important inorganic inclusion bodies are : polyphosphate granules</a:t>
            </a:r>
          </a:p>
          <a:p>
            <a:pPr algn="just"/>
            <a:endParaRPr lang="en-US" sz="1800" dirty="0" smtClean="0"/>
          </a:p>
          <a:p>
            <a:pPr algn="just"/>
            <a:r>
              <a:rPr lang="en-US" sz="1800" dirty="0" smtClean="0"/>
              <a:t>Polyphosphate is a linear polymer of orthophosphates joined by ester bonds</a:t>
            </a:r>
          </a:p>
          <a:p>
            <a:pPr algn="just"/>
            <a:endParaRPr lang="en-US" sz="1800" dirty="0" smtClean="0"/>
          </a:p>
          <a:p>
            <a:pPr algn="just"/>
            <a:r>
              <a:rPr lang="en-US" sz="1800" dirty="0" smtClean="0"/>
              <a:t>They are storage reservoirs for phosphates and energy</a:t>
            </a:r>
          </a:p>
          <a:p>
            <a:pPr algn="just"/>
            <a:endParaRPr lang="en-US" sz="1800" dirty="0" smtClean="0"/>
          </a:p>
          <a:p>
            <a:pPr algn="just"/>
            <a:r>
              <a:rPr lang="en-US" sz="1800" dirty="0" smtClean="0"/>
              <a:t>These granules are sometimes called </a:t>
            </a:r>
            <a:r>
              <a:rPr lang="en-US" sz="1800" dirty="0" err="1" smtClean="0"/>
              <a:t>metachromic</a:t>
            </a:r>
            <a:r>
              <a:rPr lang="en-US" sz="1800" dirty="0" smtClean="0"/>
              <a:t> granules because they show the </a:t>
            </a:r>
            <a:r>
              <a:rPr lang="en-US" sz="1800" dirty="0" err="1" smtClean="0"/>
              <a:t>metachromic</a:t>
            </a:r>
            <a:r>
              <a:rPr lang="en-US" sz="1800" dirty="0" smtClean="0"/>
              <a:t> effect (they appear red when stained with blue dyes) </a:t>
            </a:r>
            <a:endParaRPr lang="en-US" sz="1800" dirty="0"/>
          </a:p>
        </p:txBody>
      </p:sp>
      <p:sp>
        <p:nvSpPr>
          <p:cNvPr id="5" name="Date Placeholder 4"/>
          <p:cNvSpPr>
            <a:spLocks noGrp="1"/>
          </p:cNvSpPr>
          <p:nvPr>
            <p:ph type="dt" sz="half" idx="10"/>
          </p:nvPr>
        </p:nvSpPr>
        <p:spPr/>
        <p:txBody>
          <a:bodyPr/>
          <a:lstStyle/>
          <a:p>
            <a:fld id="{54C79456-1305-413D-BEFF-72A68B6E6EBD}" type="datetime1">
              <a:rPr lang="en-US" smtClean="0"/>
              <a:pPr/>
              <a:t>10/16/2011</a:t>
            </a:fld>
            <a:endParaRPr lang="en-US"/>
          </a:p>
        </p:txBody>
      </p:sp>
      <p:sp>
        <p:nvSpPr>
          <p:cNvPr id="6" name="Slide Number Placeholder 5"/>
          <p:cNvSpPr>
            <a:spLocks noGrp="1"/>
          </p:cNvSpPr>
          <p:nvPr>
            <p:ph type="sldNum" sz="quarter" idx="12"/>
          </p:nvPr>
        </p:nvSpPr>
        <p:spPr/>
        <p:txBody>
          <a:bodyPr/>
          <a:lstStyle/>
          <a:p>
            <a:fld id="{36A573CC-643F-4678-AF94-22AE162E3CBB}" type="slidenum">
              <a:rPr lang="en-US" smtClean="0"/>
              <a:pPr/>
              <a:t>82</a:t>
            </a:fld>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153400" cy="944562"/>
          </a:xfrm>
        </p:spPr>
        <p:style>
          <a:lnRef idx="2">
            <a:schemeClr val="accent1"/>
          </a:lnRef>
          <a:fillRef idx="1">
            <a:schemeClr val="lt1"/>
          </a:fillRef>
          <a:effectRef idx="0">
            <a:schemeClr val="accent1"/>
          </a:effectRef>
          <a:fontRef idx="minor">
            <a:schemeClr val="dk1"/>
          </a:fontRef>
        </p:style>
        <p:txBody>
          <a:bodyPr/>
          <a:lstStyle/>
          <a:p>
            <a:r>
              <a:rPr lang="en-US" dirty="0" smtClean="0"/>
              <a:t>Gas vacuoles</a:t>
            </a:r>
            <a:endParaRPr lang="en-US" dirty="0"/>
          </a:p>
        </p:txBody>
      </p:sp>
      <p:sp>
        <p:nvSpPr>
          <p:cNvPr id="3" name="Content Placeholder 2"/>
          <p:cNvSpPr>
            <a:spLocks noGrp="1"/>
          </p:cNvSpPr>
          <p:nvPr>
            <p:ph idx="1"/>
          </p:nvPr>
        </p:nvSpPr>
        <p:spPr/>
        <p:txBody>
          <a:bodyPr>
            <a:normAutofit/>
          </a:bodyPr>
          <a:lstStyle/>
          <a:p>
            <a:pPr algn="just"/>
            <a:r>
              <a:rPr lang="en-US" sz="2000" dirty="0" smtClean="0"/>
              <a:t>Gas vacuoles are aggregates of gas vesicles</a:t>
            </a:r>
          </a:p>
          <a:p>
            <a:pPr algn="just"/>
            <a:endParaRPr lang="en-US" sz="2000" dirty="0" smtClean="0"/>
          </a:p>
          <a:p>
            <a:pPr algn="just"/>
            <a:r>
              <a:rPr lang="en-US" sz="2000" dirty="0" smtClean="0"/>
              <a:t>Gas vesicles wall do not contain lipid and composed entirely of proteins</a:t>
            </a:r>
          </a:p>
          <a:p>
            <a:pPr algn="just"/>
            <a:endParaRPr lang="en-US" sz="2000" dirty="0" smtClean="0"/>
          </a:p>
          <a:p>
            <a:pPr algn="just"/>
            <a:r>
              <a:rPr lang="en-US" sz="2000" dirty="0" smtClean="0"/>
              <a:t>These protein subunits assemble to form a rigid cylinder that is impermeable to water but freely permeable to atmospheric gases </a:t>
            </a:r>
            <a:endParaRPr lang="en-US" sz="2000" dirty="0"/>
          </a:p>
        </p:txBody>
      </p:sp>
      <p:pic>
        <p:nvPicPr>
          <p:cNvPr id="10242" name="Picture 2" descr="C:\Users\pc\Desktop\gomphosphaeria[1].jpg"/>
          <p:cNvPicPr>
            <a:picLocks noChangeAspect="1" noChangeArrowheads="1"/>
          </p:cNvPicPr>
          <p:nvPr/>
        </p:nvPicPr>
        <p:blipFill>
          <a:blip r:embed="rId2" cstate="print"/>
          <a:srcRect/>
          <a:stretch>
            <a:fillRect/>
          </a:stretch>
        </p:blipFill>
        <p:spPr bwMode="auto">
          <a:xfrm>
            <a:off x="3200400" y="4038600"/>
            <a:ext cx="2520950" cy="25711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Date Placeholder 4"/>
          <p:cNvSpPr>
            <a:spLocks noGrp="1"/>
          </p:cNvSpPr>
          <p:nvPr>
            <p:ph type="dt" sz="half" idx="10"/>
          </p:nvPr>
        </p:nvSpPr>
        <p:spPr/>
        <p:txBody>
          <a:bodyPr/>
          <a:lstStyle/>
          <a:p>
            <a:fld id="{83EA1478-B835-4F9C-A7DB-1DDD9BD74603}" type="datetime1">
              <a:rPr lang="en-US" smtClean="0"/>
              <a:pPr/>
              <a:t>10/16/2011</a:t>
            </a:fld>
            <a:endParaRPr lang="en-US"/>
          </a:p>
        </p:txBody>
      </p:sp>
      <p:sp>
        <p:nvSpPr>
          <p:cNvPr id="6" name="Slide Number Placeholder 5"/>
          <p:cNvSpPr>
            <a:spLocks noGrp="1"/>
          </p:cNvSpPr>
          <p:nvPr>
            <p:ph type="sldNum" sz="quarter" idx="12"/>
          </p:nvPr>
        </p:nvSpPr>
        <p:spPr/>
        <p:txBody>
          <a:bodyPr/>
          <a:lstStyle/>
          <a:p>
            <a:fld id="{36A573CC-643F-4678-AF94-22AE162E3CBB}" type="slidenum">
              <a:rPr lang="en-US" smtClean="0"/>
              <a:pPr/>
              <a:t>83</a:t>
            </a:fld>
            <a:endParaRPr 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1676400" y="220663"/>
            <a:ext cx="5638800" cy="457200"/>
          </a:xfrm>
          <a:prstGeom prst="rect">
            <a:avLst/>
          </a:prstGeom>
          <a:noFill/>
          <a:ln w="9525">
            <a:noFill/>
            <a:miter lim="800000"/>
            <a:headEnd/>
            <a:tailEnd/>
          </a:ln>
        </p:spPr>
        <p:txBody>
          <a:bodyPr>
            <a:spAutoFit/>
          </a:bodyPr>
          <a:lstStyle/>
          <a:p>
            <a:pPr>
              <a:spcBef>
                <a:spcPct val="50000"/>
              </a:spcBef>
            </a:pPr>
            <a:r>
              <a:rPr lang="en-US" sz="2400"/>
              <a:t>      </a:t>
            </a:r>
            <a:r>
              <a:rPr lang="en-US" sz="2400" u="sng"/>
              <a:t>ENDOSPORE FORMATION</a:t>
            </a:r>
          </a:p>
        </p:txBody>
      </p:sp>
      <p:sp>
        <p:nvSpPr>
          <p:cNvPr id="60419" name="Text Box 3"/>
          <p:cNvSpPr txBox="1">
            <a:spLocks noChangeArrowheads="1"/>
          </p:cNvSpPr>
          <p:nvPr/>
        </p:nvSpPr>
        <p:spPr bwMode="auto">
          <a:xfrm>
            <a:off x="457200" y="685800"/>
            <a:ext cx="8229600" cy="5730875"/>
          </a:xfrm>
          <a:prstGeom prst="rect">
            <a:avLst/>
          </a:prstGeom>
          <a:noFill/>
          <a:ln w="9525">
            <a:noFill/>
            <a:miter lim="800000"/>
            <a:headEnd/>
            <a:tailEnd/>
          </a:ln>
        </p:spPr>
        <p:txBody>
          <a:bodyPr>
            <a:spAutoFit/>
          </a:bodyPr>
          <a:lstStyle/>
          <a:p>
            <a:pPr>
              <a:spcBef>
                <a:spcPct val="50000"/>
              </a:spcBef>
            </a:pPr>
            <a:r>
              <a:rPr lang="en-US"/>
              <a:t>Also called sporulation. This is process whereby a prokaryotic cell transforms itself into a spore. The spore at a later time can then germinate and grow into a vegetative cell. This is not a reproductive process. One cell = one spore.</a:t>
            </a:r>
          </a:p>
          <a:p>
            <a:pPr>
              <a:spcBef>
                <a:spcPct val="50000"/>
              </a:spcBef>
            </a:pPr>
            <a:r>
              <a:rPr lang="en-US"/>
              <a:t>Endospore formation usually occurs when some nutrient like C or N is in limited supply. This is a defensive strategy that allows a cell to survive in hostile or unfavorable conditions.</a:t>
            </a:r>
          </a:p>
          <a:p>
            <a:pPr>
              <a:spcBef>
                <a:spcPct val="50000"/>
              </a:spcBef>
            </a:pPr>
            <a:r>
              <a:rPr lang="en-US"/>
              <a:t>The entire process usually takes anywhere from 8-10 hours. </a:t>
            </a:r>
          </a:p>
          <a:p>
            <a:pPr>
              <a:spcBef>
                <a:spcPct val="50000"/>
              </a:spcBef>
            </a:pPr>
            <a:r>
              <a:rPr lang="en-US"/>
              <a:t>Spores are very hardy and resistant to: drying, heat, radiation, and chemicals. They can survive boiling water for several hours, are not susceptible to alcohol, bleach, other toxic chemicals, and can survive doses of radiation that are lethal for humans. </a:t>
            </a:r>
          </a:p>
          <a:p>
            <a:pPr>
              <a:spcBef>
                <a:spcPct val="50000"/>
              </a:spcBef>
            </a:pPr>
            <a:r>
              <a:rPr lang="en-US"/>
              <a:t>Spores of </a:t>
            </a:r>
            <a:r>
              <a:rPr lang="en-US" i="1"/>
              <a:t>Clostridium </a:t>
            </a:r>
            <a:r>
              <a:rPr lang="en-US"/>
              <a:t>were germinated after being in a test tube for over 30 years. </a:t>
            </a:r>
          </a:p>
          <a:p>
            <a:pPr>
              <a:spcBef>
                <a:spcPct val="50000"/>
              </a:spcBef>
            </a:pPr>
            <a:r>
              <a:rPr lang="en-US"/>
              <a:t>Spores are important because some of them can be deadly and produce toxins of anthrax, tetanus, and gas gangrene. </a:t>
            </a:r>
            <a:endParaRPr lang="en-US" i="1"/>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2743200" y="76200"/>
            <a:ext cx="2811463" cy="519113"/>
          </a:xfrm>
          <a:prstGeom prst="rect">
            <a:avLst/>
          </a:prstGeom>
          <a:noFill/>
          <a:ln w="9525">
            <a:noFill/>
            <a:miter lim="800000"/>
            <a:headEnd/>
            <a:tailEnd/>
          </a:ln>
        </p:spPr>
        <p:txBody>
          <a:bodyPr wrap="none">
            <a:spAutoFit/>
          </a:bodyPr>
          <a:lstStyle/>
          <a:p>
            <a:r>
              <a:rPr lang="en-US" sz="2800" u="sng"/>
              <a:t>CONCLUSIONS</a:t>
            </a:r>
          </a:p>
        </p:txBody>
      </p:sp>
      <p:sp>
        <p:nvSpPr>
          <p:cNvPr id="62467" name="Text Box 3"/>
          <p:cNvSpPr txBox="1">
            <a:spLocks noChangeArrowheads="1"/>
          </p:cNvSpPr>
          <p:nvPr/>
        </p:nvSpPr>
        <p:spPr bwMode="auto">
          <a:xfrm>
            <a:off x="152400" y="609600"/>
            <a:ext cx="8686800" cy="6035675"/>
          </a:xfrm>
          <a:prstGeom prst="rect">
            <a:avLst/>
          </a:prstGeom>
          <a:noFill/>
          <a:ln w="9525">
            <a:noFill/>
            <a:miter lim="800000"/>
            <a:headEnd/>
            <a:tailEnd/>
          </a:ln>
        </p:spPr>
        <p:txBody>
          <a:bodyPr>
            <a:spAutoFit/>
          </a:bodyPr>
          <a:lstStyle/>
          <a:p>
            <a:pPr>
              <a:spcBef>
                <a:spcPct val="50000"/>
              </a:spcBef>
            </a:pPr>
            <a:r>
              <a:rPr lang="en-US"/>
              <a:t>*Pathogenic bacteria have various structures that enable them to cause disease. Pili and fimbriae are surface structures that allow them to attach to various surfaces</a:t>
            </a:r>
          </a:p>
          <a:p>
            <a:pPr>
              <a:spcBef>
                <a:spcPct val="50000"/>
              </a:spcBef>
            </a:pPr>
            <a:r>
              <a:rPr lang="en-US"/>
              <a:t>*Many bacteria are capable of movement in the environment via flagella. The flagella provide a mechanism for movement through solutions towards favorable conditions and away from unfavorable ones. </a:t>
            </a:r>
          </a:p>
          <a:p>
            <a:pPr>
              <a:spcBef>
                <a:spcPct val="50000"/>
              </a:spcBef>
            </a:pPr>
            <a:r>
              <a:rPr lang="en-US"/>
              <a:t>*Microbes are capable of exchanging genetic info via conjugation pili</a:t>
            </a:r>
          </a:p>
          <a:p>
            <a:pPr>
              <a:spcBef>
                <a:spcPct val="50000"/>
              </a:spcBef>
            </a:pPr>
            <a:r>
              <a:rPr lang="en-US"/>
              <a:t>*Bacteria have developed unique mechanisms to ensure their survival. Some of them form spores which enable them to survive particularly harsh conditions. Others can store excess N, S, and P in inclusion bodies in the cell. </a:t>
            </a:r>
          </a:p>
          <a:p>
            <a:pPr>
              <a:spcBef>
                <a:spcPct val="50000"/>
              </a:spcBef>
            </a:pPr>
            <a:r>
              <a:rPr lang="en-US"/>
              <a:t>*Bacteria are small but fairly complex at the molecular level. Many of their structures are made of polymers whose structure determine their function</a:t>
            </a:r>
          </a:p>
          <a:p>
            <a:pPr>
              <a:spcBef>
                <a:spcPct val="50000"/>
              </a:spcBef>
            </a:pPr>
            <a:r>
              <a:rPr lang="en-US"/>
              <a:t>*The building blocks that make up the polymers are shared by all living cells so at this level we have much in common with bacteria. </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2667000" y="0"/>
            <a:ext cx="2811463" cy="519113"/>
          </a:xfrm>
          <a:prstGeom prst="rect">
            <a:avLst/>
          </a:prstGeom>
          <a:noFill/>
          <a:ln w="9525">
            <a:noFill/>
            <a:miter lim="800000"/>
            <a:headEnd/>
            <a:tailEnd/>
          </a:ln>
        </p:spPr>
        <p:txBody>
          <a:bodyPr wrap="none">
            <a:spAutoFit/>
          </a:bodyPr>
          <a:lstStyle/>
          <a:p>
            <a:r>
              <a:rPr lang="en-US" sz="2800" u="sng"/>
              <a:t>CONCLUSIONS</a:t>
            </a:r>
          </a:p>
        </p:txBody>
      </p:sp>
      <p:sp>
        <p:nvSpPr>
          <p:cNvPr id="63491" name="Text Box 3"/>
          <p:cNvSpPr txBox="1">
            <a:spLocks noChangeArrowheads="1"/>
          </p:cNvSpPr>
          <p:nvPr/>
        </p:nvSpPr>
        <p:spPr bwMode="auto">
          <a:xfrm>
            <a:off x="228600" y="609600"/>
            <a:ext cx="8610600" cy="2987675"/>
          </a:xfrm>
          <a:prstGeom prst="rect">
            <a:avLst/>
          </a:prstGeom>
          <a:noFill/>
          <a:ln w="9525">
            <a:noFill/>
            <a:miter lim="800000"/>
            <a:headEnd/>
            <a:tailEnd/>
          </a:ln>
        </p:spPr>
        <p:txBody>
          <a:bodyPr>
            <a:spAutoFit/>
          </a:bodyPr>
          <a:lstStyle/>
          <a:p>
            <a:pPr>
              <a:spcBef>
                <a:spcPct val="50000"/>
              </a:spcBef>
            </a:pPr>
            <a:r>
              <a:rPr lang="en-US"/>
              <a:t>*Many of the enzymes in bacteria are very similar to those in human cells</a:t>
            </a:r>
          </a:p>
          <a:p>
            <a:pPr>
              <a:spcBef>
                <a:spcPct val="50000"/>
              </a:spcBef>
            </a:pPr>
            <a:r>
              <a:rPr lang="en-US"/>
              <a:t>*The basic structure and function of DNA is similar in all cells</a:t>
            </a:r>
          </a:p>
          <a:p>
            <a:pPr>
              <a:spcBef>
                <a:spcPct val="50000"/>
              </a:spcBef>
            </a:pPr>
            <a:r>
              <a:rPr lang="en-US"/>
              <a:t>*The structure and function of cellular membranes is very similar in all life forms</a:t>
            </a:r>
          </a:p>
          <a:p>
            <a:pPr>
              <a:spcBef>
                <a:spcPct val="50000"/>
              </a:spcBef>
            </a:pPr>
            <a:r>
              <a:rPr lang="en-US"/>
              <a:t>*We need to understand how cells are made and how they function at the molecular and cellular level to understand how they grow and multiply</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pPr algn="l"/>
            <a:r>
              <a:rPr lang="en-US" sz="4000" b="1" dirty="0" smtClean="0"/>
              <a:t>Nitrogen Fixation:</a:t>
            </a:r>
            <a:endParaRPr lang="en-US" sz="4000" b="1" dirty="0"/>
          </a:p>
        </p:txBody>
      </p:sp>
      <p:sp>
        <p:nvSpPr>
          <p:cNvPr id="3" name="Content Placeholder 2"/>
          <p:cNvSpPr>
            <a:spLocks noGrp="1"/>
          </p:cNvSpPr>
          <p:nvPr>
            <p:ph idx="1"/>
          </p:nvPr>
        </p:nvSpPr>
        <p:spPr>
          <a:xfrm>
            <a:off x="457200" y="1219200"/>
            <a:ext cx="8229600" cy="4906963"/>
          </a:xfrm>
        </p:spPr>
        <p:txBody>
          <a:bodyPr>
            <a:normAutofit/>
          </a:bodyPr>
          <a:lstStyle/>
          <a:p>
            <a:pPr algn="just"/>
            <a:r>
              <a:rPr lang="en-US" sz="2800" dirty="0" smtClean="0"/>
              <a:t>Nitrogen fixation is the utilization of nitrogen gas (N2) as a source of nitrogen by certain bacteria and </a:t>
            </a:r>
            <a:r>
              <a:rPr lang="en-US" sz="2800" dirty="0" err="1" smtClean="0"/>
              <a:t>cyanobacteria</a:t>
            </a:r>
            <a:r>
              <a:rPr lang="en-US" sz="2800" dirty="0" smtClean="0"/>
              <a:t>.</a:t>
            </a:r>
          </a:p>
          <a:p>
            <a:pPr algn="just"/>
            <a:r>
              <a:rPr lang="en-US" sz="2800" dirty="0" smtClean="0"/>
              <a:t>There are some bacteria, called symbiotic, that fix nitrogen only when present in nodules or on roots of specific host plants.</a:t>
            </a:r>
          </a:p>
          <a:p>
            <a:pPr algn="just"/>
            <a:r>
              <a:rPr lang="en-US" sz="2800" dirty="0" smtClean="0"/>
              <a:t>So far, no eukaryotic organisms can fix nitrogen.</a:t>
            </a:r>
          </a:p>
          <a:p>
            <a:pPr algn="just"/>
            <a:r>
              <a:rPr lang="en-US" sz="2800" dirty="0" smtClean="0"/>
              <a:t>There are three items which were found to be </a:t>
            </a:r>
            <a:r>
              <a:rPr lang="en-US" sz="2800" dirty="0" err="1" smtClean="0"/>
              <a:t>necesseray</a:t>
            </a:r>
            <a:r>
              <a:rPr lang="en-US" sz="2800" dirty="0" smtClean="0"/>
              <a:t> for having active nitrogen fixation:           1) reducing power, 2) ATP, and 3) absence of oxygen.</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pPr algn="l"/>
            <a:r>
              <a:rPr lang="en-US" sz="2800" b="1" dirty="0" smtClean="0"/>
              <a:t>The steps of nitrogen fixation can be summarized as follows:</a:t>
            </a:r>
            <a:endParaRPr lang="en-US" sz="2800" b="1" dirty="0"/>
          </a:p>
        </p:txBody>
      </p:sp>
      <p:sp>
        <p:nvSpPr>
          <p:cNvPr id="3" name="Content Placeholder 2"/>
          <p:cNvSpPr>
            <a:spLocks noGrp="1"/>
          </p:cNvSpPr>
          <p:nvPr>
            <p:ph idx="1"/>
          </p:nvPr>
        </p:nvSpPr>
        <p:spPr>
          <a:xfrm>
            <a:off x="457200" y="1371600"/>
            <a:ext cx="8229600" cy="5029200"/>
          </a:xfrm>
        </p:spPr>
        <p:txBody>
          <a:bodyPr>
            <a:normAutofit fontScale="77500" lnSpcReduction="20000"/>
          </a:bodyPr>
          <a:lstStyle/>
          <a:p>
            <a:pPr lvl="0">
              <a:buNone/>
            </a:pPr>
            <a:r>
              <a:rPr lang="en-US" sz="1800" b="1" dirty="0" smtClean="0"/>
              <a:t>1. Generation of reducing power and ATP:</a:t>
            </a:r>
          </a:p>
          <a:p>
            <a:pPr>
              <a:buNone/>
            </a:pPr>
            <a:r>
              <a:rPr lang="en-US" sz="1800" dirty="0" smtClean="0"/>
              <a:t>                                       </a:t>
            </a:r>
            <a:r>
              <a:rPr lang="en-US" sz="1800" dirty="0" err="1" smtClean="0"/>
              <a:t>Pyruvate</a:t>
            </a:r>
            <a:endParaRPr lang="en-US" sz="1800" dirty="0" smtClean="0"/>
          </a:p>
          <a:p>
            <a:pPr>
              <a:buNone/>
            </a:pPr>
            <a:r>
              <a:rPr lang="en-US" sz="1800" dirty="0" smtClean="0"/>
              <a:t>	                                                </a:t>
            </a:r>
            <a:r>
              <a:rPr lang="en-US" sz="1800" baseline="30000" dirty="0" smtClean="0"/>
              <a:t>2e	                     </a:t>
            </a:r>
            <a:r>
              <a:rPr lang="en-US" sz="1800" baseline="30000" dirty="0" err="1" smtClean="0"/>
              <a:t>Ferredoxin</a:t>
            </a:r>
            <a:r>
              <a:rPr lang="en-US" sz="1800" baseline="30000" dirty="0" smtClean="0"/>
              <a:t> reduced	 </a:t>
            </a:r>
            <a:endParaRPr lang="en-US" sz="1800" dirty="0" smtClean="0"/>
          </a:p>
          <a:p>
            <a:pPr>
              <a:buNone/>
            </a:pPr>
            <a:r>
              <a:rPr lang="en-US" sz="1800" dirty="0" smtClean="0"/>
              <a:t>                            Acetyl phosphate + CO</a:t>
            </a:r>
            <a:r>
              <a:rPr lang="en-US" sz="1800" baseline="-25000" dirty="0" smtClean="0"/>
              <a:t>2                                    </a:t>
            </a:r>
            <a:r>
              <a:rPr lang="en-US" sz="1800" dirty="0" smtClean="0"/>
              <a:t> </a:t>
            </a:r>
            <a:r>
              <a:rPr lang="en-US" sz="1800" baseline="-25000" dirty="0" smtClean="0"/>
              <a:t> </a:t>
            </a:r>
            <a:r>
              <a:rPr lang="en-US" sz="1800" dirty="0" smtClean="0"/>
              <a:t>electrons </a:t>
            </a:r>
            <a:r>
              <a:rPr lang="en-US" sz="1800" dirty="0" err="1" smtClean="0"/>
              <a:t>transfere</a:t>
            </a:r>
            <a:endParaRPr lang="en-US" sz="1800" dirty="0" smtClean="0"/>
          </a:p>
          <a:p>
            <a:pPr>
              <a:buNone/>
            </a:pPr>
            <a:r>
              <a:rPr lang="en-US" sz="1800" dirty="0" smtClean="0"/>
              <a:t>	                                                                                                                     component I</a:t>
            </a:r>
          </a:p>
          <a:p>
            <a:pPr>
              <a:buNone/>
            </a:pPr>
            <a:r>
              <a:rPr lang="en-US" sz="1800" dirty="0" smtClean="0"/>
              <a:t>Acetate + ATP (energy is formed)                          </a:t>
            </a:r>
            <a:r>
              <a:rPr lang="en-US" sz="1800" dirty="0" err="1" smtClean="0"/>
              <a:t>Nitrogenase</a:t>
            </a:r>
            <a:r>
              <a:rPr lang="en-US" sz="1800" dirty="0" smtClean="0"/>
              <a:t> </a:t>
            </a:r>
            <a:r>
              <a:rPr lang="en-US" sz="1800" dirty="0" err="1" smtClean="0"/>
              <a:t>enz</a:t>
            </a:r>
            <a:r>
              <a:rPr lang="en-US" sz="1800" dirty="0" smtClean="0"/>
              <a:t>.</a:t>
            </a:r>
          </a:p>
          <a:p>
            <a:pPr>
              <a:buNone/>
            </a:pPr>
            <a:r>
              <a:rPr lang="en-US" sz="1800" baseline="30000" dirty="0" smtClean="0"/>
              <a:t>	                                                                                                               </a:t>
            </a:r>
            <a:r>
              <a:rPr lang="en-US" sz="1800" b="1" dirty="0" smtClean="0"/>
              <a:t>How??</a:t>
            </a:r>
            <a:r>
              <a:rPr lang="en-US" sz="1800" baseline="30000" dirty="0" smtClean="0"/>
              <a:t>	                </a:t>
            </a:r>
            <a:r>
              <a:rPr lang="en-US" sz="2300" baseline="30000" dirty="0" smtClean="0"/>
              <a:t>Component II</a:t>
            </a:r>
            <a:endParaRPr lang="en-US" sz="2300" dirty="0" smtClean="0"/>
          </a:p>
          <a:p>
            <a:pPr>
              <a:buNone/>
            </a:pPr>
            <a:r>
              <a:rPr lang="en-US" sz="1800" b="1" dirty="0" smtClean="0"/>
              <a:t>2. Reduction of N</a:t>
            </a:r>
            <a:r>
              <a:rPr lang="en-US" sz="1800" b="1" baseline="-25000" dirty="0" smtClean="0"/>
              <a:t>2</a:t>
            </a:r>
            <a:r>
              <a:rPr lang="en-US" sz="1800" b="1" dirty="0" smtClean="0"/>
              <a:t>:</a:t>
            </a:r>
            <a:r>
              <a:rPr lang="en-US" sz="1800" dirty="0" smtClean="0"/>
              <a:t>                                                        Reduced </a:t>
            </a:r>
            <a:r>
              <a:rPr lang="en-US" sz="1800" dirty="0" err="1" smtClean="0"/>
              <a:t>Ferredoxin</a:t>
            </a:r>
            <a:r>
              <a:rPr lang="en-US" sz="1800" dirty="0" smtClean="0"/>
              <a:t>                                                                      </a:t>
            </a:r>
          </a:p>
          <a:p>
            <a:pPr>
              <a:buNone/>
            </a:pPr>
            <a:r>
              <a:rPr lang="en-US" sz="1800" dirty="0" smtClean="0"/>
              <a:t>		                                                                              electrons</a:t>
            </a:r>
          </a:p>
          <a:p>
            <a:pPr>
              <a:buNone/>
            </a:pPr>
            <a:r>
              <a:rPr lang="en-US" sz="1800" dirty="0" smtClean="0"/>
              <a:t>                                                                                           Component II (reduced)</a:t>
            </a:r>
          </a:p>
          <a:p>
            <a:pPr>
              <a:buNone/>
            </a:pPr>
            <a:r>
              <a:rPr lang="en-US" sz="1800" dirty="0" smtClean="0"/>
              <a:t>	                                                                                            combines</a:t>
            </a:r>
          </a:p>
          <a:p>
            <a:pPr>
              <a:buNone/>
            </a:pPr>
            <a:r>
              <a:rPr lang="en-US" sz="1800" dirty="0" smtClean="0"/>
              <a:t>                                                                                           Component I (reduced)</a:t>
            </a:r>
          </a:p>
          <a:p>
            <a:pPr>
              <a:buNone/>
            </a:pPr>
            <a:r>
              <a:rPr lang="en-US" sz="1800" dirty="0" smtClean="0"/>
              <a:t> </a:t>
            </a:r>
          </a:p>
          <a:p>
            <a:pPr>
              <a:buNone/>
            </a:pPr>
            <a:r>
              <a:rPr lang="en-US" sz="1800" dirty="0" smtClean="0"/>
              <a:t>                                                                                               N</a:t>
            </a:r>
            <a:r>
              <a:rPr lang="en-US" sz="1800" baseline="-25000" dirty="0" smtClean="0"/>
              <a:t>2</a:t>
            </a:r>
            <a:r>
              <a:rPr lang="en-US" sz="1800" dirty="0" smtClean="0"/>
              <a:t> (reduced)</a:t>
            </a:r>
          </a:p>
          <a:p>
            <a:pPr>
              <a:buNone/>
            </a:pPr>
            <a:r>
              <a:rPr lang="en-US" sz="1800" dirty="0" smtClean="0"/>
              <a:t>	                                                                         </a:t>
            </a:r>
            <a:r>
              <a:rPr lang="en-US" sz="1800" b="1" dirty="0" smtClean="0"/>
              <a:t>How??</a:t>
            </a:r>
            <a:endParaRPr lang="en-US" sz="1800" dirty="0" smtClean="0"/>
          </a:p>
          <a:p>
            <a:pPr>
              <a:buNone/>
            </a:pPr>
            <a:r>
              <a:rPr lang="en-US" sz="1800" b="1" dirty="0" smtClean="0"/>
              <a:t>3. Progressive six-electron reduction of N2:	</a:t>
            </a:r>
            <a:endParaRPr lang="en-US" sz="1800" dirty="0" smtClean="0"/>
          </a:p>
          <a:p>
            <a:pPr>
              <a:buNone/>
            </a:pPr>
            <a:r>
              <a:rPr lang="en-US" sz="1800" b="1" dirty="0" smtClean="0"/>
              <a:t>    </a:t>
            </a:r>
            <a:r>
              <a:rPr lang="en-US" sz="1800" dirty="0" smtClean="0"/>
              <a:t>None of the intermediates accumulates since       N == N (N</a:t>
            </a:r>
            <a:r>
              <a:rPr lang="en-US" sz="1800" baseline="-25000" dirty="0" smtClean="0"/>
              <a:t>2</a:t>
            </a:r>
            <a:r>
              <a:rPr lang="en-US" sz="1800" dirty="0" smtClean="0"/>
              <a:t>)</a:t>
            </a:r>
          </a:p>
          <a:p>
            <a:pPr>
              <a:buNone/>
            </a:pPr>
            <a:r>
              <a:rPr lang="en-US" sz="1800" dirty="0" smtClean="0"/>
              <a:t>    they are firmly bound to </a:t>
            </a:r>
            <a:r>
              <a:rPr lang="en-US" sz="1800" dirty="0" err="1" smtClean="0"/>
              <a:t>Nitrogenase</a:t>
            </a:r>
            <a:r>
              <a:rPr lang="en-US" sz="1800" dirty="0" smtClean="0"/>
              <a:t> enzyme.                2e      </a:t>
            </a:r>
          </a:p>
          <a:p>
            <a:pPr>
              <a:buNone/>
            </a:pPr>
            <a:r>
              <a:rPr lang="en-US" sz="1800" dirty="0" smtClean="0"/>
              <a:t>                                                                                             HN == NH</a:t>
            </a:r>
          </a:p>
          <a:p>
            <a:pPr>
              <a:buNone/>
            </a:pPr>
            <a:r>
              <a:rPr lang="en-US" sz="1800" dirty="0" smtClean="0"/>
              <a:t>                                                                                                        2e</a:t>
            </a:r>
          </a:p>
          <a:p>
            <a:pPr>
              <a:buNone/>
            </a:pPr>
            <a:r>
              <a:rPr lang="en-US" sz="1800" dirty="0" smtClean="0"/>
              <a:t>                                                                                             H</a:t>
            </a:r>
            <a:r>
              <a:rPr lang="en-US" sz="1800" baseline="-25000" dirty="0" smtClean="0"/>
              <a:t>2</a:t>
            </a:r>
            <a:r>
              <a:rPr lang="en-US" sz="1800" dirty="0" smtClean="0"/>
              <a:t>N –NH</a:t>
            </a:r>
            <a:r>
              <a:rPr lang="en-US" sz="1800" baseline="-25000" dirty="0" smtClean="0"/>
              <a:t>2</a:t>
            </a:r>
            <a:endParaRPr lang="en-US" sz="1800" dirty="0" smtClean="0"/>
          </a:p>
          <a:p>
            <a:pPr>
              <a:buNone/>
            </a:pPr>
            <a:r>
              <a:rPr lang="en-US" sz="1800" dirty="0" smtClean="0"/>
              <a:t>                                                                                                        2e    </a:t>
            </a:r>
          </a:p>
          <a:p>
            <a:pPr>
              <a:buNone/>
            </a:pPr>
            <a:r>
              <a:rPr lang="en-US" sz="1800" dirty="0" smtClean="0"/>
              <a:t>                                                                                            NH</a:t>
            </a:r>
            <a:r>
              <a:rPr lang="en-US" sz="1800" baseline="-25000" dirty="0" smtClean="0"/>
              <a:t>3</a:t>
            </a:r>
            <a:r>
              <a:rPr lang="en-US" sz="1800" dirty="0" smtClean="0"/>
              <a:t>   </a:t>
            </a:r>
            <a:r>
              <a:rPr lang="en-US" sz="1800" dirty="0" err="1" smtClean="0"/>
              <a:t>NH</a:t>
            </a:r>
            <a:r>
              <a:rPr lang="en-US" sz="1800" baseline="-25000" dirty="0" err="1" smtClean="0"/>
              <a:t>3</a:t>
            </a:r>
            <a:r>
              <a:rPr lang="en-US" sz="1800" dirty="0" smtClean="0"/>
              <a:t> (2NH</a:t>
            </a:r>
            <a:r>
              <a:rPr lang="en-US" sz="1800" baseline="-25000" dirty="0" smtClean="0"/>
              <a:t>3</a:t>
            </a:r>
            <a:r>
              <a:rPr lang="en-US" sz="1800" dirty="0" smtClean="0"/>
              <a:t>)</a:t>
            </a:r>
          </a:p>
          <a:p>
            <a:pPr lvl="0">
              <a:buNone/>
            </a:pPr>
            <a:endParaRPr lang="en-US" sz="1800" b="1" dirty="0" smtClean="0"/>
          </a:p>
          <a:p>
            <a:pPr lvl="0">
              <a:buNone/>
            </a:pPr>
            <a:endParaRPr lang="en-US" sz="1800" dirty="0" smtClean="0"/>
          </a:p>
          <a:p>
            <a:pPr>
              <a:buNone/>
            </a:pPr>
            <a:endParaRPr lang="en-US" dirty="0"/>
          </a:p>
        </p:txBody>
      </p:sp>
      <p:cxnSp>
        <p:nvCxnSpPr>
          <p:cNvPr id="5" name="Straight Arrow Connector 4"/>
          <p:cNvCxnSpPr/>
          <p:nvPr/>
        </p:nvCxnSpPr>
        <p:spPr>
          <a:xfrm rot="5400000">
            <a:off x="1981200" y="1905000"/>
            <a:ext cx="3048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209800" y="1905000"/>
            <a:ext cx="15240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a:off x="4076700" y="2247900"/>
            <a:ext cx="5334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5181600" y="2362200"/>
            <a:ext cx="304800" cy="152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181600" y="2590800"/>
            <a:ext cx="304800" cy="152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1981200" y="2362200"/>
            <a:ext cx="3048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Down Arrow 20"/>
          <p:cNvSpPr/>
          <p:nvPr/>
        </p:nvSpPr>
        <p:spPr>
          <a:xfrm>
            <a:off x="4419600" y="2667000"/>
            <a:ext cx="152400" cy="228600"/>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Arrow Connector 22"/>
          <p:cNvCxnSpPr/>
          <p:nvPr/>
        </p:nvCxnSpPr>
        <p:spPr>
          <a:xfrm rot="5400000">
            <a:off x="4344194" y="3275806"/>
            <a:ext cx="3048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a:off x="4344194" y="3733006"/>
            <a:ext cx="3048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4344194" y="4114006"/>
            <a:ext cx="3048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Down Arrow 27"/>
          <p:cNvSpPr/>
          <p:nvPr/>
        </p:nvSpPr>
        <p:spPr>
          <a:xfrm>
            <a:off x="4343400" y="4419600"/>
            <a:ext cx="228600" cy="381000"/>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Arrow Connector 29"/>
          <p:cNvCxnSpPr/>
          <p:nvPr/>
        </p:nvCxnSpPr>
        <p:spPr>
          <a:xfrm rot="5400000">
            <a:off x="4344194" y="5180806"/>
            <a:ext cx="3048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5400000">
            <a:off x="4381897" y="5600303"/>
            <a:ext cx="228600" cy="7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4344194" y="6095206"/>
            <a:ext cx="304006" cy="7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267200" y="4724400"/>
            <a:ext cx="609600" cy="261610"/>
          </a:xfrm>
          <a:prstGeom prst="rect">
            <a:avLst/>
          </a:prstGeom>
          <a:noFill/>
        </p:spPr>
        <p:txBody>
          <a:bodyPr wrap="square" rtlCol="0">
            <a:spAutoFit/>
          </a:bodyPr>
          <a:lstStyle/>
          <a:p>
            <a:r>
              <a:rPr lang="en-US" sz="1100" dirty="0" smtClean="0"/>
              <a:t>  _ _</a:t>
            </a:r>
            <a:endParaRPr lang="en-US" sz="1100"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pPr algn="l"/>
            <a:r>
              <a:rPr lang="en-US" sz="4000" b="1" dirty="0" smtClean="0"/>
              <a:t>The Nitrogen Cycle:</a:t>
            </a:r>
            <a:endParaRPr lang="en-US" sz="4000" b="1" dirty="0"/>
          </a:p>
        </p:txBody>
      </p:sp>
      <p:pic>
        <p:nvPicPr>
          <p:cNvPr id="1026" name="Picture 2" descr="C:\Users\Rayyan\Desktop\Phd courses\Image6.gif"/>
          <p:cNvPicPr>
            <a:picLocks noGrp="1" noChangeAspect="1" noChangeArrowheads="1"/>
          </p:cNvPicPr>
          <p:nvPr>
            <p:ph idx="1"/>
          </p:nvPr>
        </p:nvPicPr>
        <p:blipFill>
          <a:blip r:embed="rId2" cstate="print"/>
          <a:srcRect/>
          <a:stretch>
            <a:fillRect/>
          </a:stretch>
        </p:blipFill>
        <p:spPr bwMode="auto">
          <a:xfrm>
            <a:off x="990600" y="1219200"/>
            <a:ext cx="7086599" cy="3863181"/>
          </a:xfrm>
          <a:prstGeom prst="rect">
            <a:avLst/>
          </a:prstGeom>
          <a:noFill/>
        </p:spPr>
      </p:pic>
      <p:sp>
        <p:nvSpPr>
          <p:cNvPr id="5" name="TextBox 4"/>
          <p:cNvSpPr txBox="1"/>
          <p:nvPr/>
        </p:nvSpPr>
        <p:spPr>
          <a:xfrm>
            <a:off x="3048000" y="5562600"/>
            <a:ext cx="2819400" cy="400110"/>
          </a:xfrm>
          <a:prstGeom prst="rect">
            <a:avLst/>
          </a:prstGeom>
          <a:noFill/>
        </p:spPr>
        <p:txBody>
          <a:bodyPr wrap="square" rtlCol="0">
            <a:spAutoFit/>
          </a:bodyPr>
          <a:lstStyle/>
          <a:p>
            <a:pPr algn="ctr"/>
            <a:r>
              <a:rPr lang="en-US" sz="2000" b="1" dirty="0" err="1" smtClean="0"/>
              <a:t>Redox</a:t>
            </a:r>
            <a:r>
              <a:rPr lang="en-US" sz="2000" b="1" dirty="0" smtClean="0"/>
              <a:t> Cycle for Nitrogen</a:t>
            </a:r>
            <a:endParaRPr lang="en-US" sz="2000" b="1" dirty="0"/>
          </a:p>
        </p:txBody>
      </p:sp>
      <p:sp>
        <p:nvSpPr>
          <p:cNvPr id="6" name="TextBox 5"/>
          <p:cNvSpPr txBox="1"/>
          <p:nvPr/>
        </p:nvSpPr>
        <p:spPr>
          <a:xfrm>
            <a:off x="5638800" y="1828800"/>
            <a:ext cx="1219200" cy="369332"/>
          </a:xfrm>
          <a:prstGeom prst="rect">
            <a:avLst/>
          </a:prstGeom>
          <a:noFill/>
        </p:spPr>
        <p:txBody>
          <a:bodyPr wrap="square" rtlCol="0">
            <a:spAutoFit/>
          </a:bodyPr>
          <a:lstStyle/>
          <a:p>
            <a:r>
              <a:rPr lang="en-US" dirty="0" smtClean="0"/>
              <a:t>oxidation</a:t>
            </a:r>
            <a:endParaRPr lang="en-US" dirty="0"/>
          </a:p>
        </p:txBody>
      </p:sp>
      <p:sp>
        <p:nvSpPr>
          <p:cNvPr id="8" name="TextBox 7"/>
          <p:cNvSpPr txBox="1"/>
          <p:nvPr/>
        </p:nvSpPr>
        <p:spPr>
          <a:xfrm>
            <a:off x="3886200" y="1676400"/>
            <a:ext cx="762000" cy="369332"/>
          </a:xfrm>
          <a:prstGeom prst="rect">
            <a:avLst/>
          </a:prstGeom>
          <a:noFill/>
        </p:spPr>
        <p:txBody>
          <a:bodyPr wrap="square" rtlCol="0">
            <a:spAutoFit/>
          </a:bodyPr>
          <a:lstStyle/>
          <a:p>
            <a:r>
              <a:rPr lang="en-US" dirty="0" smtClean="0"/>
              <a:t>nitrite</a:t>
            </a:r>
            <a:endParaRPr lang="en-US" dirty="0"/>
          </a:p>
        </p:txBody>
      </p:sp>
      <p:sp>
        <p:nvSpPr>
          <p:cNvPr id="9" name="TextBox 8"/>
          <p:cNvSpPr txBox="1"/>
          <p:nvPr/>
        </p:nvSpPr>
        <p:spPr>
          <a:xfrm>
            <a:off x="1752600" y="1828800"/>
            <a:ext cx="1143000" cy="369332"/>
          </a:xfrm>
          <a:prstGeom prst="rect">
            <a:avLst/>
          </a:prstGeom>
          <a:noFill/>
        </p:spPr>
        <p:txBody>
          <a:bodyPr wrap="square" rtlCol="0">
            <a:spAutoFit/>
          </a:bodyPr>
          <a:lstStyle/>
          <a:p>
            <a:r>
              <a:rPr lang="en-US" dirty="0" smtClean="0"/>
              <a:t>oxidation</a:t>
            </a:r>
            <a:endParaRPr lang="en-US" dirty="0"/>
          </a:p>
        </p:txBody>
      </p:sp>
      <p:sp>
        <p:nvSpPr>
          <p:cNvPr id="10" name="TextBox 9"/>
          <p:cNvSpPr txBox="1"/>
          <p:nvPr/>
        </p:nvSpPr>
        <p:spPr>
          <a:xfrm>
            <a:off x="1828800" y="2743200"/>
            <a:ext cx="990600" cy="369332"/>
          </a:xfrm>
          <a:prstGeom prst="rect">
            <a:avLst/>
          </a:prstGeom>
          <a:noFill/>
        </p:spPr>
        <p:txBody>
          <a:bodyPr wrap="square" rtlCol="0">
            <a:spAutoFit/>
          </a:bodyPr>
          <a:lstStyle/>
          <a:p>
            <a:r>
              <a:rPr lang="en-US" dirty="0" smtClean="0"/>
              <a:t>nitrate</a:t>
            </a:r>
            <a:endParaRPr lang="en-US" dirty="0"/>
          </a:p>
        </p:txBody>
      </p:sp>
      <p:sp>
        <p:nvSpPr>
          <p:cNvPr id="11" name="TextBox 10"/>
          <p:cNvSpPr txBox="1"/>
          <p:nvPr/>
        </p:nvSpPr>
        <p:spPr>
          <a:xfrm>
            <a:off x="1905000" y="3733800"/>
            <a:ext cx="762000" cy="369332"/>
          </a:xfrm>
          <a:prstGeom prst="rect">
            <a:avLst/>
          </a:prstGeom>
          <a:noFill/>
        </p:spPr>
        <p:txBody>
          <a:bodyPr wrap="square" rtlCol="0">
            <a:spAutoFit/>
          </a:bodyPr>
          <a:lstStyle/>
          <a:p>
            <a:r>
              <a:rPr lang="en-US" dirty="0" smtClean="0"/>
              <a:t>nitrite</a:t>
            </a:r>
            <a:endParaRPr lang="en-US" dirty="0"/>
          </a:p>
        </p:txBody>
      </p:sp>
      <p:sp>
        <p:nvSpPr>
          <p:cNvPr id="12" name="TextBox 11"/>
          <p:cNvSpPr txBox="1"/>
          <p:nvPr/>
        </p:nvSpPr>
        <p:spPr>
          <a:xfrm>
            <a:off x="4038600" y="4038600"/>
            <a:ext cx="1600200" cy="369332"/>
          </a:xfrm>
          <a:prstGeom prst="rect">
            <a:avLst/>
          </a:prstGeom>
          <a:noFill/>
        </p:spPr>
        <p:txBody>
          <a:bodyPr wrap="square" rtlCol="0">
            <a:spAutoFit/>
          </a:bodyPr>
          <a:lstStyle/>
          <a:p>
            <a:r>
              <a:rPr lang="en-US" dirty="0" smtClean="0"/>
              <a:t>Nitrogen oxide</a:t>
            </a:r>
            <a:endParaRPr lang="en-US" dirty="0"/>
          </a:p>
        </p:txBody>
      </p:sp>
      <p:sp>
        <p:nvSpPr>
          <p:cNvPr id="13" name="TextBox 12"/>
          <p:cNvSpPr txBox="1"/>
          <p:nvPr/>
        </p:nvSpPr>
        <p:spPr>
          <a:xfrm>
            <a:off x="5029200" y="4572000"/>
            <a:ext cx="1371600" cy="369332"/>
          </a:xfrm>
          <a:prstGeom prst="rect">
            <a:avLst/>
          </a:prstGeom>
          <a:noFill/>
        </p:spPr>
        <p:txBody>
          <a:bodyPr wrap="square" rtlCol="0">
            <a:spAutoFit/>
          </a:bodyPr>
          <a:lstStyle/>
          <a:p>
            <a:r>
              <a:rPr lang="en-US" dirty="0" smtClean="0"/>
              <a:t>Nitrogen gas</a:t>
            </a:r>
            <a:endParaRPr lang="en-US" dirty="0"/>
          </a:p>
        </p:txBody>
      </p:sp>
      <p:sp>
        <p:nvSpPr>
          <p:cNvPr id="14" name="TextBox 13"/>
          <p:cNvSpPr txBox="1"/>
          <p:nvPr/>
        </p:nvSpPr>
        <p:spPr>
          <a:xfrm>
            <a:off x="7467600" y="1752600"/>
            <a:ext cx="1371600" cy="369332"/>
          </a:xfrm>
          <a:prstGeom prst="rect">
            <a:avLst/>
          </a:prstGeom>
          <a:noFill/>
        </p:spPr>
        <p:txBody>
          <a:bodyPr wrap="square" rtlCol="0">
            <a:spAutoFit/>
          </a:bodyPr>
          <a:lstStyle/>
          <a:p>
            <a:r>
              <a:rPr lang="en-US" dirty="0" smtClean="0"/>
              <a:t>Nitrogen gas</a:t>
            </a:r>
            <a:endParaRPr lang="en-US" dirty="0"/>
          </a:p>
        </p:txBody>
      </p:sp>
      <p:sp>
        <p:nvSpPr>
          <p:cNvPr id="15" name="TextBox 14"/>
          <p:cNvSpPr txBox="1"/>
          <p:nvPr/>
        </p:nvSpPr>
        <p:spPr>
          <a:xfrm>
            <a:off x="2133600" y="4419600"/>
            <a:ext cx="1143000" cy="369332"/>
          </a:xfrm>
          <a:prstGeom prst="rect">
            <a:avLst/>
          </a:prstGeom>
          <a:noFill/>
        </p:spPr>
        <p:txBody>
          <a:bodyPr wrap="square" rtlCol="0">
            <a:spAutoFit/>
          </a:bodyPr>
          <a:lstStyle/>
          <a:p>
            <a:r>
              <a:rPr lang="en-US" dirty="0" smtClean="0"/>
              <a:t>reduction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715962"/>
          </a:xfrm>
        </p:spPr>
        <p:txBody>
          <a:bodyPr>
            <a:normAutofit fontScale="90000"/>
          </a:bodyPr>
          <a:lstStyle/>
          <a:p>
            <a:pPr algn="l"/>
            <a:r>
              <a:rPr lang="en-US" sz="4000" b="1" dirty="0" err="1" smtClean="0"/>
              <a:t>Peptidoglycan</a:t>
            </a:r>
            <a:r>
              <a:rPr lang="en-US" sz="4000" b="1" dirty="0" smtClean="0"/>
              <a:t> Structure</a:t>
            </a:r>
            <a:r>
              <a:rPr lang="en-US" b="1" dirty="0" smtClean="0"/>
              <a:t>:</a:t>
            </a:r>
            <a:endParaRPr lang="en-US" b="1" dirty="0"/>
          </a:p>
        </p:txBody>
      </p:sp>
      <p:sp>
        <p:nvSpPr>
          <p:cNvPr id="3" name="Content Placeholder 2"/>
          <p:cNvSpPr>
            <a:spLocks noGrp="1"/>
          </p:cNvSpPr>
          <p:nvPr>
            <p:ph sz="half" idx="1"/>
          </p:nvPr>
        </p:nvSpPr>
        <p:spPr>
          <a:xfrm>
            <a:off x="0" y="990600"/>
            <a:ext cx="5029200" cy="5059363"/>
          </a:xfrm>
        </p:spPr>
        <p:txBody>
          <a:bodyPr>
            <a:normAutofit/>
          </a:bodyPr>
          <a:lstStyle/>
          <a:p>
            <a:pPr algn="just"/>
            <a:r>
              <a:rPr lang="en-US" sz="2000" dirty="0" err="1" smtClean="0"/>
              <a:t>Peptidoglycon</a:t>
            </a:r>
            <a:r>
              <a:rPr lang="en-US" sz="2000" dirty="0" smtClean="0"/>
              <a:t> is a large polymer composed of many </a:t>
            </a:r>
            <a:r>
              <a:rPr lang="en-US" sz="2000" dirty="0" err="1" smtClean="0"/>
              <a:t>idetical</a:t>
            </a:r>
            <a:r>
              <a:rPr lang="en-US" sz="2000" dirty="0" smtClean="0"/>
              <a:t> subunits. The polymer contains two sugar derivatives: N-</a:t>
            </a:r>
            <a:r>
              <a:rPr lang="en-US" sz="2000" dirty="0" err="1" smtClean="0"/>
              <a:t>acetylglucosamine</a:t>
            </a:r>
            <a:r>
              <a:rPr lang="en-US" sz="2000" dirty="0" smtClean="0"/>
              <a:t> and N-</a:t>
            </a:r>
            <a:r>
              <a:rPr lang="en-US" sz="2000" dirty="0" err="1" smtClean="0"/>
              <a:t>acetylmuramic</a:t>
            </a:r>
            <a:r>
              <a:rPr lang="en-US" sz="2000" dirty="0" smtClean="0"/>
              <a:t> acid and several different amino acids.</a:t>
            </a:r>
          </a:p>
          <a:p>
            <a:pPr algn="just">
              <a:buNone/>
            </a:pPr>
            <a:endParaRPr lang="en-US" sz="2000" dirty="0" smtClean="0"/>
          </a:p>
          <a:p>
            <a:pPr algn="just"/>
            <a:r>
              <a:rPr lang="en-US" sz="2000" dirty="0" smtClean="0"/>
              <a:t>The backbone of this polymer is composed of alternating N-</a:t>
            </a:r>
            <a:r>
              <a:rPr lang="en-US" sz="2000" dirty="0" err="1" smtClean="0"/>
              <a:t>acetylglucosamine</a:t>
            </a:r>
            <a:r>
              <a:rPr lang="en-US" sz="2000" dirty="0" smtClean="0"/>
              <a:t> and N-</a:t>
            </a:r>
            <a:r>
              <a:rPr lang="en-US" sz="2000" dirty="0" err="1" smtClean="0"/>
              <a:t>acetylmuramic</a:t>
            </a:r>
            <a:r>
              <a:rPr lang="en-US" sz="2000" dirty="0" smtClean="0"/>
              <a:t> acid residues. A peptide chain of four alternating D- and L- amino acids is connected to the carboxyl group of N-</a:t>
            </a:r>
            <a:r>
              <a:rPr lang="en-US" sz="2000" dirty="0" err="1" smtClean="0"/>
              <a:t>acetylmuramic</a:t>
            </a:r>
            <a:r>
              <a:rPr lang="en-US" sz="2000" dirty="0" smtClean="0"/>
              <a:t> acid.</a:t>
            </a:r>
            <a:endParaRPr lang="en-US" sz="2000" dirty="0"/>
          </a:p>
        </p:txBody>
      </p:sp>
      <p:pic>
        <p:nvPicPr>
          <p:cNvPr id="3075" name="Picture 3" descr="C:\Users\Rayyan\Desktop\Phd courses\Prokaryotes5.gif"/>
          <p:cNvPicPr>
            <a:picLocks noGrp="1" noChangeAspect="1" noChangeArrowheads="1"/>
          </p:cNvPicPr>
          <p:nvPr>
            <p:ph sz="half" idx="2"/>
          </p:nvPr>
        </p:nvPicPr>
        <p:blipFill>
          <a:blip r:embed="rId2" cstate="print"/>
          <a:srcRect/>
          <a:stretch>
            <a:fillRect/>
          </a:stretch>
        </p:blipFill>
        <p:spPr bwMode="auto">
          <a:xfrm>
            <a:off x="4953000" y="457200"/>
            <a:ext cx="4191000" cy="6400800"/>
          </a:xfrm>
          <a:prstGeom prst="rect">
            <a:avLst/>
          </a:prstGeom>
          <a:noFill/>
        </p:spPr>
      </p:pic>
      <p:sp>
        <p:nvSpPr>
          <p:cNvPr id="5" name="Oval 4"/>
          <p:cNvSpPr/>
          <p:nvPr/>
        </p:nvSpPr>
        <p:spPr>
          <a:xfrm>
            <a:off x="5486400" y="1981200"/>
            <a:ext cx="3810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b="1" i="1" dirty="0" smtClean="0"/>
              <a:t>Thank You</a:t>
            </a:r>
            <a:endParaRPr lang="en-US" sz="5400" b="1" i="1"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1104</TotalTime>
  <Words>5170</Words>
  <Application>Microsoft Office PowerPoint</Application>
  <PresentationFormat>On-screen Show (4:3)</PresentationFormat>
  <Paragraphs>406</Paragraphs>
  <Slides>90</Slides>
  <Notes>6</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90</vt:i4>
      </vt:variant>
    </vt:vector>
  </HeadingPairs>
  <TitlesOfParts>
    <vt:vector size="93" baseType="lpstr">
      <vt:lpstr>Office Theme</vt:lpstr>
      <vt:lpstr>Image</vt:lpstr>
      <vt:lpstr>Slide</vt:lpstr>
      <vt:lpstr>Bacterial Biochemistry</vt:lpstr>
      <vt:lpstr>Outline:</vt:lpstr>
      <vt:lpstr>The Plasma Membrane:</vt:lpstr>
      <vt:lpstr>The Plasma Membrane:</vt:lpstr>
      <vt:lpstr>Functions of Plasma Membrane:</vt:lpstr>
      <vt:lpstr>Internal Membrane System (Mesosomes):</vt:lpstr>
      <vt:lpstr>The Prokaryotic Cell Wall:</vt:lpstr>
      <vt:lpstr>Slide 8</vt:lpstr>
      <vt:lpstr>Peptidoglycan Structure:</vt:lpstr>
      <vt:lpstr>Gram-positive Cell Walls:</vt:lpstr>
      <vt:lpstr>Gram-Negative Cell Walls:</vt:lpstr>
      <vt:lpstr>Slide 12</vt:lpstr>
      <vt:lpstr>Slide 13</vt:lpstr>
      <vt:lpstr>Slide 14</vt:lpstr>
      <vt:lpstr>Slide 15</vt:lpstr>
      <vt:lpstr>Slide 16</vt:lpstr>
      <vt:lpstr>Lipopolysaccharide Structure:</vt:lpstr>
      <vt:lpstr>Slide 18</vt:lpstr>
      <vt:lpstr>Slide 19</vt:lpstr>
      <vt:lpstr>Slide 20</vt:lpstr>
      <vt:lpstr>Slide 21</vt:lpstr>
      <vt:lpstr>Functions of LPSs:</vt:lpstr>
      <vt:lpstr>Slide 23</vt:lpstr>
      <vt:lpstr>Slide 24</vt:lpstr>
      <vt:lpstr>Ribosomes </vt:lpstr>
      <vt:lpstr>Molecular chaperones</vt:lpstr>
      <vt:lpstr>Molecular chaperones</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Cytoplasmic matrix and nuclear body of procaryotic organisms</vt:lpstr>
      <vt:lpstr>Cytoplasmic matrix</vt:lpstr>
      <vt:lpstr>Inclusion bodies</vt:lpstr>
      <vt:lpstr>Organic inclusion bodies</vt:lpstr>
      <vt:lpstr>Organic inclusion bodies</vt:lpstr>
      <vt:lpstr>Inorganic inclusion bodies</vt:lpstr>
      <vt:lpstr>Gas vacuoles</vt:lpstr>
      <vt:lpstr>Slide 84</vt:lpstr>
      <vt:lpstr>Slide 85</vt:lpstr>
      <vt:lpstr>Slide 86</vt:lpstr>
      <vt:lpstr>Nitrogen Fixation:</vt:lpstr>
      <vt:lpstr>The steps of nitrogen fixation can be summarized as follows:</vt:lpstr>
      <vt:lpstr>The Nitrogen Cycle:</vt:lpstr>
      <vt:lpstr>Thank You</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Outline:</dc:title>
  <dc:creator>Rayyan</dc:creator>
  <cp:lastModifiedBy>ZOZO</cp:lastModifiedBy>
  <cp:revision>132</cp:revision>
  <dcterms:created xsi:type="dcterms:W3CDTF">2011-05-11T10:27:19Z</dcterms:created>
  <dcterms:modified xsi:type="dcterms:W3CDTF">2011-10-16T12:46:04Z</dcterms:modified>
</cp:coreProperties>
</file>